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4"/>
  </p:notesMasterIdLst>
  <p:handoutMasterIdLst>
    <p:handoutMasterId r:id="rId25"/>
  </p:handoutMasterIdLst>
  <p:sldIdLst>
    <p:sldId id="299" r:id="rId5"/>
    <p:sldId id="303" r:id="rId6"/>
    <p:sldId id="395" r:id="rId7"/>
    <p:sldId id="363" r:id="rId8"/>
    <p:sldId id="397" r:id="rId9"/>
    <p:sldId id="386" r:id="rId10"/>
    <p:sldId id="392" r:id="rId11"/>
    <p:sldId id="362" r:id="rId12"/>
    <p:sldId id="401" r:id="rId13"/>
    <p:sldId id="402" r:id="rId14"/>
    <p:sldId id="403" r:id="rId15"/>
    <p:sldId id="399" r:id="rId16"/>
    <p:sldId id="404" r:id="rId17"/>
    <p:sldId id="405" r:id="rId18"/>
    <p:sldId id="406" r:id="rId19"/>
    <p:sldId id="407" r:id="rId20"/>
    <p:sldId id="408" r:id="rId21"/>
    <p:sldId id="409" r:id="rId22"/>
    <p:sldId id="316" r:id="rId23"/>
  </p:sldIdLst>
  <p:sldSz cx="12192000" cy="6858000"/>
  <p:notesSz cx="7104063" cy="10234613"/>
  <p:embeddedFontLst>
    <p:embeddedFont>
      <p:font typeface="Proxima Nova Rg" panose="02000506030000020004" pitchFamily="2" charset="0"/>
      <p:regular r:id="rId26"/>
      <p:bold r:id="rId27"/>
      <p:italic r:id="rId28"/>
      <p:boldItalic r:id="rId2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189"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1449"/>
    <a:srgbClr val="155384"/>
    <a:srgbClr val="267FC8"/>
    <a:srgbClr val="941B13"/>
    <a:srgbClr val="DA281C"/>
    <a:srgbClr val="A05EB5"/>
    <a:srgbClr val="693E78"/>
    <a:srgbClr val="000000"/>
    <a:srgbClr val="BE9D02"/>
    <a:srgbClr val="FFC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DB97E2-2F06-BF5E-A248-4993DBB9D25B}" v="6" dt="2025-07-09T11:03:15.634"/>
    <p1510:client id="{79E19F2B-5183-5E64-5E43-A1418FCF5FFE}" v="9" dt="2025-07-09T13:25:19.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4"/>
    <p:restoredTop sz="79678"/>
  </p:normalViewPr>
  <p:slideViewPr>
    <p:cSldViewPr snapToGrid="0">
      <p:cViewPr varScale="1">
        <p:scale>
          <a:sx n="84" d="100"/>
          <a:sy n="84" d="100"/>
        </p:scale>
        <p:origin x="1448" y="176"/>
      </p:cViewPr>
      <p:guideLst>
        <p:guide orient="horz" pos="1094"/>
        <p:guide pos="189"/>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S::faye.booth@educationcompany.co.uk::d3db5133-954f-4a14-819c-c964e48f1803" providerId="AD" clId="Web-{77DB97E2-2F06-BF5E-A248-4993DBB9D25B}"/>
    <pc:docChg chg="modSld">
      <pc:chgData name="Faye Booth" userId="S::faye.booth@educationcompany.co.uk::d3db5133-954f-4a14-819c-c964e48f1803" providerId="AD" clId="Web-{77DB97E2-2F06-BF5E-A248-4993DBB9D25B}" dt="2025-07-09T11:03:15.634" v="4" actId="20577"/>
      <pc:docMkLst>
        <pc:docMk/>
      </pc:docMkLst>
      <pc:sldChg chg="addSp delSp modSp delAnim">
        <pc:chgData name="Faye Booth" userId="S::faye.booth@educationcompany.co.uk::d3db5133-954f-4a14-819c-c964e48f1803" providerId="AD" clId="Web-{77DB97E2-2F06-BF5E-A248-4993DBB9D25B}" dt="2025-07-09T11:03:15.634" v="4" actId="20577"/>
        <pc:sldMkLst>
          <pc:docMk/>
          <pc:sldMk cId="556038721" sldId="401"/>
        </pc:sldMkLst>
        <pc:spChg chg="mod">
          <ac:chgData name="Faye Booth" userId="S::faye.booth@educationcompany.co.uk::d3db5133-954f-4a14-819c-c964e48f1803" providerId="AD" clId="Web-{77DB97E2-2F06-BF5E-A248-4993DBB9D25B}" dt="2025-07-09T11:03:15.634" v="4" actId="20577"/>
          <ac:spMkLst>
            <pc:docMk/>
            <pc:sldMk cId="556038721" sldId="401"/>
            <ac:spMk id="10" creationId="{F9DC5358-341F-99F6-DB46-CFB8B0055D05}"/>
          </ac:spMkLst>
        </pc:spChg>
        <pc:spChg chg="mod topLvl">
          <ac:chgData name="Faye Booth" userId="S::faye.booth@educationcompany.co.uk::d3db5133-954f-4a14-819c-c964e48f1803" providerId="AD" clId="Web-{77DB97E2-2F06-BF5E-A248-4993DBB9D25B}" dt="2025-07-09T11:02:49.101" v="2" actId="1076"/>
          <ac:spMkLst>
            <pc:docMk/>
            <pc:sldMk cId="556038721" sldId="401"/>
            <ac:spMk id="14" creationId="{994958E9-238B-F2F5-38D0-AF9D7F081A20}"/>
          </ac:spMkLst>
        </pc:spChg>
        <pc:spChg chg="topLvl">
          <ac:chgData name="Faye Booth" userId="S::faye.booth@educationcompany.co.uk::d3db5133-954f-4a14-819c-c964e48f1803" providerId="AD" clId="Web-{77DB97E2-2F06-BF5E-A248-4993DBB9D25B}" dt="2025-07-09T11:02:37.006" v="1"/>
          <ac:spMkLst>
            <pc:docMk/>
            <pc:sldMk cId="556038721" sldId="401"/>
            <ac:spMk id="18" creationId="{C0ADE522-B414-BDBF-68D5-FAC6C6E8B2B8}"/>
          </ac:spMkLst>
        </pc:spChg>
        <pc:grpChg chg="add">
          <ac:chgData name="Faye Booth" userId="S::faye.booth@educationcompany.co.uk::d3db5133-954f-4a14-819c-c964e48f1803" providerId="AD" clId="Web-{77DB97E2-2F06-BF5E-A248-4993DBB9D25B}" dt="2025-07-09T11:03:06.711" v="3"/>
          <ac:grpSpMkLst>
            <pc:docMk/>
            <pc:sldMk cId="556038721" sldId="401"/>
            <ac:grpSpMk id="3" creationId="{02CE3C71-307C-1466-6F61-CBB3E697EB78}"/>
          </ac:grpSpMkLst>
        </pc:grpChg>
        <pc:grpChg chg="del">
          <ac:chgData name="Faye Booth" userId="S::faye.booth@educationcompany.co.uk::d3db5133-954f-4a14-819c-c964e48f1803" providerId="AD" clId="Web-{77DB97E2-2F06-BF5E-A248-4993DBB9D25B}" dt="2025-07-09T11:02:37.006" v="1"/>
          <ac:grpSpMkLst>
            <pc:docMk/>
            <pc:sldMk cId="556038721" sldId="401"/>
            <ac:grpSpMk id="21" creationId="{1ADA93F3-E936-CC8C-B6D3-8EF595675F20}"/>
          </ac:grpSpMkLst>
        </pc:grpChg>
      </pc:sldChg>
      <pc:sldChg chg="modSp">
        <pc:chgData name="Faye Booth" userId="S::faye.booth@educationcompany.co.uk::d3db5133-954f-4a14-819c-c964e48f1803" providerId="AD" clId="Web-{77DB97E2-2F06-BF5E-A248-4993DBB9D25B}" dt="2025-07-09T11:01:59.988" v="0" actId="20577"/>
        <pc:sldMkLst>
          <pc:docMk/>
          <pc:sldMk cId="2382698589" sldId="409"/>
        </pc:sldMkLst>
        <pc:spChg chg="mod">
          <ac:chgData name="Faye Booth" userId="S::faye.booth@educationcompany.co.uk::d3db5133-954f-4a14-819c-c964e48f1803" providerId="AD" clId="Web-{77DB97E2-2F06-BF5E-A248-4993DBB9D25B}" dt="2025-07-09T11:01:59.988" v="0" actId="20577"/>
          <ac:spMkLst>
            <pc:docMk/>
            <pc:sldMk cId="2382698589" sldId="409"/>
            <ac:spMk id="39" creationId="{1B1182CC-DC81-718E-D6FB-B442339CA7FC}"/>
          </ac:spMkLst>
        </pc:spChg>
      </pc:sldChg>
    </pc:docChg>
  </pc:docChgLst>
  <pc:docChgLst>
    <pc:chgData name="Lauren Cribben" userId="S::lauren.cribben@educationcompany.co.uk::3b622461-d9d0-480a-8b46-d53ee49dcab5" providerId="AD" clId="Web-{79E19F2B-5183-5E64-5E43-A1418FCF5FFE}"/>
    <pc:docChg chg="modSld">
      <pc:chgData name="Lauren Cribben" userId="S::lauren.cribben@educationcompany.co.uk::3b622461-d9d0-480a-8b46-d53ee49dcab5" providerId="AD" clId="Web-{79E19F2B-5183-5E64-5E43-A1418FCF5FFE}" dt="2025-07-09T13:25:19.371" v="9" actId="1076"/>
      <pc:docMkLst>
        <pc:docMk/>
      </pc:docMkLst>
      <pc:sldChg chg="addSp delSp modSp modNotes">
        <pc:chgData name="Lauren Cribben" userId="S::lauren.cribben@educationcompany.co.uk::3b622461-d9d0-480a-8b46-d53ee49dcab5" providerId="AD" clId="Web-{79E19F2B-5183-5E64-5E43-A1418FCF5FFE}" dt="2025-07-09T13:25:19.371" v="9" actId="1076"/>
        <pc:sldMkLst>
          <pc:docMk/>
          <pc:sldMk cId="933569514" sldId="386"/>
        </pc:sldMkLst>
        <pc:picChg chg="add mod">
          <ac:chgData name="Lauren Cribben" userId="S::lauren.cribben@educationcompany.co.uk::3b622461-d9d0-480a-8b46-d53ee49dcab5" providerId="AD" clId="Web-{79E19F2B-5183-5E64-5E43-A1418FCF5FFE}" dt="2025-07-09T13:25:19.371" v="9" actId="1076"/>
          <ac:picMkLst>
            <pc:docMk/>
            <pc:sldMk cId="933569514" sldId="386"/>
            <ac:picMk id="2" creationId="{4E81CAFA-3FA8-2C8D-FF0E-D32E497C0D4D}"/>
          </ac:picMkLst>
        </pc:picChg>
        <pc:picChg chg="del">
          <ac:chgData name="Lauren Cribben" userId="S::lauren.cribben@educationcompany.co.uk::3b622461-d9d0-480a-8b46-d53ee49dcab5" providerId="AD" clId="Web-{79E19F2B-5183-5E64-5E43-A1418FCF5FFE}" dt="2025-07-09T13:25:08.198" v="2"/>
          <ac:picMkLst>
            <pc:docMk/>
            <pc:sldMk cId="933569514" sldId="386"/>
            <ac:picMk id="9" creationId="{8DD0B3D3-BC75-24C2-AD49-AED63D858A0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dirty="0">
              <a:latin typeface="Proxima Nova Rg" panose="02000506030000020004" pitchFamily="2"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Proxima Nova Rg" panose="02000506030000020004" pitchFamily="2" charset="0"/>
              </a:rPr>
              <a:t>17/07/2025</a:t>
            </a:fld>
            <a:endParaRPr lang="fr-FR" dirty="0">
              <a:latin typeface="Proxima Nova Rg" panose="02000506030000020004" pitchFamily="2"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dirty="0">
              <a:latin typeface="Proxima Nova Rg" panose="02000506030000020004" pitchFamily="2"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Proxima Nova Rg" panose="02000506030000020004" pitchFamily="2" charset="0"/>
              </a:rPr>
              <a:t>‹#›</a:t>
            </a:fld>
            <a:endParaRPr lang="fr-FR" dirty="0">
              <a:latin typeface="Proxima Nova Rg" panose="02000506030000020004" pitchFamily="2"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Proxima Nova Rg" panose="02000506030000020004" pitchFamily="2" charset="0"/>
              </a:defRPr>
            </a:lvl1pPr>
          </a:lstStyle>
          <a:p>
            <a:endParaRPr lang="fr-FR" dirty="0"/>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Proxima Nova Rg" panose="02000506030000020004" pitchFamily="2" charset="0"/>
              </a:defRPr>
            </a:lvl1pPr>
          </a:lstStyle>
          <a:p>
            <a:fld id="{E73C8034-9B78-4A6E-936C-87CF63958D73}" type="datetimeFigureOut">
              <a:rPr lang="fr-FR" smtClean="0"/>
              <a:pPr/>
              <a:t>17/07/2025</a:t>
            </a:fld>
            <a:endParaRPr lang="fr-FR" dirty="0"/>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dirty="0"/>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Proxima Nova Rg" panose="02000506030000020004" pitchFamily="2" charset="0"/>
              </a:defRPr>
            </a:lvl1pPr>
          </a:lstStyle>
          <a:p>
            <a:endParaRPr lang="fr-FR" dirty="0"/>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Proxima Nova Rg" panose="02000506030000020004" pitchFamily="2" charset="0"/>
              </a:defRPr>
            </a:lvl1pPr>
          </a:lstStyle>
          <a:p>
            <a:fld id="{327E520F-346A-4BB0-BD97-B68330DA2A25}" type="slidenum">
              <a:rPr lang="fr-FR" smtClean="0"/>
              <a:pPr/>
              <a:t>‹#›</a:t>
            </a:fld>
            <a:endParaRPr lang="fr-FR" dirty="0"/>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roxima Nova Rg" panose="02000506030000020004" pitchFamily="2" charset="0"/>
        <a:ea typeface="+mn-ea"/>
        <a:cs typeface="+mn-cs"/>
      </a:defRPr>
    </a:lvl1pPr>
    <a:lvl2pPr marL="457200" algn="l" defTabSz="914400" rtl="0" eaLnBrk="1" latinLnBrk="0" hangingPunct="1">
      <a:defRPr sz="1200" b="0" i="0" kern="1200">
        <a:solidFill>
          <a:schemeClr val="tx1"/>
        </a:solidFill>
        <a:latin typeface="Proxima Nova Rg" panose="02000506030000020004" pitchFamily="2" charset="0"/>
        <a:ea typeface="+mn-ea"/>
        <a:cs typeface="+mn-cs"/>
      </a:defRPr>
    </a:lvl2pPr>
    <a:lvl3pPr marL="914400" algn="l" defTabSz="914400" rtl="0" eaLnBrk="1" latinLnBrk="0" hangingPunct="1">
      <a:defRPr sz="1200" b="0" i="0" kern="1200">
        <a:solidFill>
          <a:schemeClr val="tx1"/>
        </a:solidFill>
        <a:latin typeface="Proxima Nova Rg" panose="02000506030000020004" pitchFamily="2" charset="0"/>
        <a:ea typeface="+mn-ea"/>
        <a:cs typeface="+mn-cs"/>
      </a:defRPr>
    </a:lvl3pPr>
    <a:lvl4pPr marL="1371600" algn="l" defTabSz="914400" rtl="0" eaLnBrk="1" latinLnBrk="0" hangingPunct="1">
      <a:defRPr sz="1200" b="0" i="0" kern="1200">
        <a:solidFill>
          <a:schemeClr val="tx1"/>
        </a:solidFill>
        <a:latin typeface="Proxima Nova Rg" panose="02000506030000020004" pitchFamily="2" charset="0"/>
        <a:ea typeface="+mn-ea"/>
        <a:cs typeface="+mn-cs"/>
      </a:defRPr>
    </a:lvl4pPr>
    <a:lvl5pPr marL="1828800" algn="l" defTabSz="914400" rtl="0" eaLnBrk="1" latinLnBrk="0" hangingPunct="1">
      <a:defRPr sz="1200" b="0" i="0" kern="1200">
        <a:solidFill>
          <a:schemeClr val="tx1"/>
        </a:solidFill>
        <a:latin typeface="Proxima Nova Rg" panose="02000506030000020004"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flickr.com/photos/eager/13390075284"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creativecommons.org/licenses/by/2.0/deed.en" TargetMode="External"/><Relationship Id="rId4" Type="http://schemas.openxmlformats.org/officeDocument/2006/relationships/hyperlink" Target="https://www.flickr.com/photos/eager/"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Engage children in a discussion about paper, its uses and its properties to assess what they already know.</a:t>
            </a:r>
          </a:p>
          <a:p>
            <a:endParaRPr lang="en-US" dirty="0"/>
          </a:p>
        </p:txBody>
      </p:sp>
      <p:sp>
        <p:nvSpPr>
          <p:cNvPr id="4" name="Slide Number Placeholder 3"/>
          <p:cNvSpPr>
            <a:spLocks noGrp="1"/>
          </p:cNvSpPr>
          <p:nvPr>
            <p:ph type="sldNum" sz="quarter" idx="5"/>
          </p:nvPr>
        </p:nvSpPr>
        <p:spPr/>
        <p:txBody>
          <a:bodyPr/>
          <a:lstStyle/>
          <a:p>
            <a:fld id="{327E520F-346A-4BB0-BD97-B68330DA2A25}" type="slidenum">
              <a:rPr lang="fr-FR" smtClean="0"/>
              <a:t>2</a:t>
            </a:fld>
            <a:endParaRPr lang="fr-FR" dirty="0"/>
          </a:p>
        </p:txBody>
      </p:sp>
    </p:spTree>
    <p:extLst>
      <p:ext uri="{BB962C8B-B14F-4D97-AF65-F5344CB8AC3E}">
        <p14:creationId xmlns:p14="http://schemas.microsoft.com/office/powerpoint/2010/main" val="3500680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6A0B7-9886-5500-7A33-09D7103274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BDA9A-79DA-302D-3593-2E7A0A2C59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F3040-B9F0-8C91-CEDA-BA614A15CA18}"/>
              </a:ext>
            </a:extLst>
          </p:cNvPr>
          <p:cNvSpPr>
            <a:spLocks noGrp="1"/>
          </p:cNvSpPr>
          <p:nvPr>
            <p:ph type="body" idx="1"/>
          </p:nvPr>
        </p:nvSpPr>
        <p:spPr/>
        <p:txBody>
          <a:bodyPr/>
          <a:lstStyle/>
          <a:p>
            <a:pPr marL="285750" indent="-285750">
              <a:buFont typeface="Arial"/>
              <a:buChar char="•"/>
            </a:pPr>
            <a:r>
              <a:rPr lang="en-US" sz="1800" dirty="0">
                <a:ea typeface="Calibri"/>
                <a:cs typeface="Calibri"/>
              </a:rPr>
              <a:t>Explain that the material they'll be using to build their model eco-shelters is paper. This is for two reasons: firstly, it is a renewable, biodegradable resource; and secondly, it is a flexible material that's great to use in design and construction projects.</a:t>
            </a:r>
          </a:p>
          <a:p>
            <a:pPr marL="285750" indent="-285750">
              <a:buFont typeface="Arial"/>
              <a:buChar char="•"/>
            </a:pPr>
            <a:r>
              <a:rPr lang="en-US" sz="1800" dirty="0">
                <a:ea typeface="Calibri"/>
                <a:cs typeface="Calibri"/>
              </a:rPr>
              <a:t>Ask the children to suggest how they might strengthen, stiffen and reinforce the paper to make it stronger and more secure.</a:t>
            </a:r>
          </a:p>
        </p:txBody>
      </p:sp>
      <p:sp>
        <p:nvSpPr>
          <p:cNvPr id="4" name="Slide Number Placeholder 3">
            <a:extLst>
              <a:ext uri="{FF2B5EF4-FFF2-40B4-BE49-F238E27FC236}">
                <a16:creationId xmlns:a16="http://schemas.microsoft.com/office/drawing/2014/main" id="{93E8AFBF-144F-8A55-D156-A1C6903D0E93}"/>
              </a:ext>
            </a:extLst>
          </p:cNvPr>
          <p:cNvSpPr>
            <a:spLocks noGrp="1"/>
          </p:cNvSpPr>
          <p:nvPr>
            <p:ph type="sldNum" sz="quarter" idx="5"/>
          </p:nvPr>
        </p:nvSpPr>
        <p:spPr/>
        <p:txBody>
          <a:bodyPr/>
          <a:lstStyle/>
          <a:p>
            <a:fld id="{327E520F-346A-4BB0-BD97-B68330DA2A25}" type="slidenum">
              <a:rPr lang="fr-FR" smtClean="0"/>
              <a:t>11</a:t>
            </a:fld>
            <a:endParaRPr lang="fr-FR" dirty="0"/>
          </a:p>
        </p:txBody>
      </p:sp>
    </p:spTree>
    <p:extLst>
      <p:ext uri="{BB962C8B-B14F-4D97-AF65-F5344CB8AC3E}">
        <p14:creationId xmlns:p14="http://schemas.microsoft.com/office/powerpoint/2010/main" val="2020614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B644E-5623-305C-7C71-3E566D9A8B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E5E9A6-940A-70A5-5529-CC92E61837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4786A-F760-65B9-753D-F5A49A3D2E3B}"/>
              </a:ext>
            </a:extLst>
          </p:cNvPr>
          <p:cNvSpPr>
            <a:spLocks noGrp="1"/>
          </p:cNvSpPr>
          <p:nvPr>
            <p:ph type="body" idx="1"/>
          </p:nvPr>
        </p:nvSpPr>
        <p:spPr/>
        <p:txBody>
          <a:bodyPr/>
          <a:lstStyle/>
          <a:p>
            <a:pPr marL="285750" indent="-285750">
              <a:buFont typeface="Arial"/>
              <a:buChar char="•"/>
            </a:pPr>
            <a:r>
              <a:rPr lang="en-US" sz="1800" dirty="0">
                <a:ea typeface="Calibri"/>
                <a:cs typeface="Calibri"/>
              </a:rPr>
              <a:t>You may wish to demonstrate each method or you might let children explore the techniques themselves. </a:t>
            </a:r>
          </a:p>
          <a:p>
            <a:pPr marL="285750" indent="-285750">
              <a:buFont typeface="Arial"/>
              <a:buChar char="•"/>
            </a:pPr>
            <a:r>
              <a:rPr lang="en-US" sz="1800" dirty="0">
                <a:ea typeface="Calibri"/>
                <a:cs typeface="Calibri"/>
              </a:rPr>
              <a:t>You might hand out paper to the pupils at this point so they can try these techniques or mention them and let them try them once they begin the challenge.</a:t>
            </a:r>
          </a:p>
        </p:txBody>
      </p:sp>
      <p:sp>
        <p:nvSpPr>
          <p:cNvPr id="4" name="Slide Number Placeholder 3">
            <a:extLst>
              <a:ext uri="{FF2B5EF4-FFF2-40B4-BE49-F238E27FC236}">
                <a16:creationId xmlns:a16="http://schemas.microsoft.com/office/drawing/2014/main" id="{F366CF76-2F2B-4667-E81D-B908BA742FAD}"/>
              </a:ext>
            </a:extLst>
          </p:cNvPr>
          <p:cNvSpPr>
            <a:spLocks noGrp="1"/>
          </p:cNvSpPr>
          <p:nvPr>
            <p:ph type="sldNum" sz="quarter" idx="5"/>
          </p:nvPr>
        </p:nvSpPr>
        <p:spPr/>
        <p:txBody>
          <a:bodyPr/>
          <a:lstStyle/>
          <a:p>
            <a:fld id="{327E520F-346A-4BB0-BD97-B68330DA2A25}" type="slidenum">
              <a:rPr lang="fr-FR" smtClean="0"/>
              <a:t>12</a:t>
            </a:fld>
            <a:endParaRPr lang="fr-FR" dirty="0"/>
          </a:p>
        </p:txBody>
      </p:sp>
    </p:spTree>
    <p:extLst>
      <p:ext uri="{BB962C8B-B14F-4D97-AF65-F5344CB8AC3E}">
        <p14:creationId xmlns:p14="http://schemas.microsoft.com/office/powerpoint/2010/main" val="708708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35D7A-5382-63A1-2190-F29A62CFBA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1BD549-2B5B-7C13-6853-D615F7CA92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33748E-D6EA-4DD0-0FEC-BAA1290827F9}"/>
              </a:ext>
            </a:extLst>
          </p:cNvPr>
          <p:cNvSpPr>
            <a:spLocks noGrp="1"/>
          </p:cNvSpPr>
          <p:nvPr>
            <p:ph type="body" idx="1"/>
          </p:nvPr>
        </p:nvSpPr>
        <p:spPr/>
        <p:txBody>
          <a:bodyPr/>
          <a:lstStyle/>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784E72B6-C144-B377-661A-D136B1BF9E06}"/>
              </a:ext>
            </a:extLst>
          </p:cNvPr>
          <p:cNvSpPr>
            <a:spLocks noGrp="1"/>
          </p:cNvSpPr>
          <p:nvPr>
            <p:ph type="sldNum" sz="quarter" idx="5"/>
          </p:nvPr>
        </p:nvSpPr>
        <p:spPr/>
        <p:txBody>
          <a:bodyPr/>
          <a:lstStyle/>
          <a:p>
            <a:fld id="{327E520F-346A-4BB0-BD97-B68330DA2A25}" type="slidenum">
              <a:rPr lang="fr-FR" smtClean="0"/>
              <a:t>13</a:t>
            </a:fld>
            <a:endParaRPr lang="fr-FR" dirty="0"/>
          </a:p>
        </p:txBody>
      </p:sp>
    </p:spTree>
    <p:extLst>
      <p:ext uri="{BB962C8B-B14F-4D97-AF65-F5344CB8AC3E}">
        <p14:creationId xmlns:p14="http://schemas.microsoft.com/office/powerpoint/2010/main" val="109116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8632-FF1B-1E6B-3353-11138162C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9BA30C-5AF8-2810-A174-8FE6CE669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82FA02-5278-7D60-DE61-B582A7CCF6B2}"/>
              </a:ext>
            </a:extLst>
          </p:cNvPr>
          <p:cNvSpPr>
            <a:spLocks noGrp="1"/>
          </p:cNvSpPr>
          <p:nvPr>
            <p:ph type="body" idx="1"/>
          </p:nvPr>
        </p:nvSpPr>
        <p:spPr/>
        <p:txBody>
          <a:bodyPr/>
          <a:lstStyle/>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DFCA9261-BE69-C2DF-103A-6ADE7304101F}"/>
              </a:ext>
            </a:extLst>
          </p:cNvPr>
          <p:cNvSpPr>
            <a:spLocks noGrp="1"/>
          </p:cNvSpPr>
          <p:nvPr>
            <p:ph type="sldNum" sz="quarter" idx="5"/>
          </p:nvPr>
        </p:nvSpPr>
        <p:spPr/>
        <p:txBody>
          <a:bodyPr/>
          <a:lstStyle/>
          <a:p>
            <a:fld id="{327E520F-346A-4BB0-BD97-B68330DA2A25}" type="slidenum">
              <a:rPr lang="fr-FR" smtClean="0"/>
              <a:t>14</a:t>
            </a:fld>
            <a:endParaRPr lang="fr-FR" dirty="0"/>
          </a:p>
        </p:txBody>
      </p:sp>
    </p:spTree>
    <p:extLst>
      <p:ext uri="{BB962C8B-B14F-4D97-AF65-F5344CB8AC3E}">
        <p14:creationId xmlns:p14="http://schemas.microsoft.com/office/powerpoint/2010/main" val="54047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DEF96-937F-BDB4-36DF-844D03308C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3A889-65D7-BC26-D093-950B14FE3D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505E65-4BD5-36A4-DF19-F056953846E3}"/>
              </a:ext>
            </a:extLst>
          </p:cNvPr>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lang="en-US" sz="1800" dirty="0">
                <a:ea typeface="Calibri"/>
                <a:cs typeface="Calibri"/>
              </a:rPr>
              <a:t>Hand out the resources to each group.</a:t>
            </a:r>
          </a:p>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D8C7B618-4883-436D-6ECE-1D466A8596B2}"/>
              </a:ext>
            </a:extLst>
          </p:cNvPr>
          <p:cNvSpPr>
            <a:spLocks noGrp="1"/>
          </p:cNvSpPr>
          <p:nvPr>
            <p:ph type="sldNum" sz="quarter" idx="5"/>
          </p:nvPr>
        </p:nvSpPr>
        <p:spPr/>
        <p:txBody>
          <a:bodyPr/>
          <a:lstStyle/>
          <a:p>
            <a:fld id="{327E520F-346A-4BB0-BD97-B68330DA2A25}" type="slidenum">
              <a:rPr lang="fr-FR" smtClean="0"/>
              <a:t>15</a:t>
            </a:fld>
            <a:endParaRPr lang="fr-FR" dirty="0"/>
          </a:p>
        </p:txBody>
      </p:sp>
    </p:spTree>
    <p:extLst>
      <p:ext uri="{BB962C8B-B14F-4D97-AF65-F5344CB8AC3E}">
        <p14:creationId xmlns:p14="http://schemas.microsoft.com/office/powerpoint/2010/main" val="1482896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F7DEA-42B3-BD8F-B6D5-8C04A6D15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1022FC-9CE7-0938-6A41-0B20095D6F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D32FA4-DC1C-9C2A-6246-82A3BD855496}"/>
              </a:ext>
            </a:extLst>
          </p:cNvPr>
          <p:cNvSpPr>
            <a:spLocks noGrp="1"/>
          </p:cNvSpPr>
          <p:nvPr>
            <p:ph type="body" idx="1"/>
          </p:nvPr>
        </p:nvSpPr>
        <p:spPr/>
        <p:txBody>
          <a:bodyPr/>
          <a:lstStyle/>
          <a:p>
            <a:pPr marL="285750" indent="-285750">
              <a:buFont typeface="Arial"/>
              <a:buChar char="•"/>
            </a:pPr>
            <a:r>
              <a:rPr lang="en-US" sz="1800" dirty="0">
                <a:ea typeface="Calibri"/>
                <a:cs typeface="Calibri"/>
              </a:rPr>
              <a:t>Encourage pupils to carefully consider different techniques that have been used and the different designs.</a:t>
            </a:r>
          </a:p>
          <a:p>
            <a:pPr marL="285750" indent="-285750">
              <a:buFont typeface="Arial"/>
              <a:buChar char="•"/>
            </a:pPr>
            <a:r>
              <a:rPr lang="en-US" sz="1800" dirty="0">
                <a:ea typeface="Calibri"/>
                <a:cs typeface="Calibri"/>
              </a:rPr>
              <a:t>Encourage them to make predictions about how the different small shelters will perform and give detailed reasons for their predictions.</a:t>
            </a:r>
          </a:p>
          <a:p>
            <a:pPr marL="285750" indent="-285750">
              <a:buFont typeface="Arial"/>
              <a:buChar char="•"/>
            </a:pPr>
            <a:r>
              <a:rPr lang="en-US" sz="1800" dirty="0"/>
              <a:t>You may wish to take photos of the shelters before they are tested in a breeze.</a:t>
            </a:r>
            <a:endParaRPr lang="en-US" sz="1800" dirty="0">
              <a:ea typeface="Calibri"/>
              <a:cs typeface="Calibri"/>
            </a:endParaRPr>
          </a:p>
          <a:p>
            <a:pPr marL="285750" indent="-285750">
              <a:buFont typeface="Arial"/>
              <a:buChar char="•"/>
            </a:pPr>
            <a:r>
              <a:rPr lang="en-US" sz="1800" dirty="0">
                <a:ea typeface="Calibri"/>
                <a:cs typeface="Calibri"/>
              </a:rPr>
              <a:t>You might ask children to make notes about each shelter as it is tested.</a:t>
            </a:r>
          </a:p>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0662E1B9-4376-1B92-44FD-23D3BD3B9E93}"/>
              </a:ext>
            </a:extLst>
          </p:cNvPr>
          <p:cNvSpPr>
            <a:spLocks noGrp="1"/>
          </p:cNvSpPr>
          <p:nvPr>
            <p:ph type="sldNum" sz="quarter" idx="5"/>
          </p:nvPr>
        </p:nvSpPr>
        <p:spPr/>
        <p:txBody>
          <a:bodyPr/>
          <a:lstStyle/>
          <a:p>
            <a:fld id="{327E520F-346A-4BB0-BD97-B68330DA2A25}" type="slidenum">
              <a:rPr lang="fr-FR" smtClean="0"/>
              <a:t>16</a:t>
            </a:fld>
            <a:endParaRPr lang="fr-FR" dirty="0"/>
          </a:p>
        </p:txBody>
      </p:sp>
    </p:spTree>
    <p:extLst>
      <p:ext uri="{BB962C8B-B14F-4D97-AF65-F5344CB8AC3E}">
        <p14:creationId xmlns:p14="http://schemas.microsoft.com/office/powerpoint/2010/main" val="1390386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3CB54-A5D9-3C78-CD1E-E72519FAA0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188610-2A64-DA4A-5CA5-0DA3A0758D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2E8A6C-93CF-47E9-771B-0115A2227F49}"/>
              </a:ext>
            </a:extLst>
          </p:cNvPr>
          <p:cNvSpPr>
            <a:spLocks noGrp="1"/>
          </p:cNvSpPr>
          <p:nvPr>
            <p:ph type="body" idx="1"/>
          </p:nvPr>
        </p:nvSpPr>
        <p:spPr/>
        <p:txBody>
          <a:bodyPr/>
          <a:lstStyle/>
          <a:p>
            <a:pPr marL="285750" indent="-285750">
              <a:buFont typeface="Arial"/>
              <a:buChar char="•"/>
            </a:pPr>
            <a:r>
              <a:rPr lang="en-US" sz="1800" dirty="0">
                <a:ea typeface="Calibri"/>
                <a:cs typeface="Calibri"/>
              </a:rPr>
              <a:t>Discuss the results in detail using these questions as prompts.</a:t>
            </a:r>
          </a:p>
          <a:p>
            <a:pPr marL="285750" indent="-285750">
              <a:buFont typeface="Arial"/>
              <a:buChar char="•"/>
            </a:pPr>
            <a:r>
              <a:rPr lang="en-US" sz="1800" dirty="0">
                <a:ea typeface="Calibri"/>
                <a:cs typeface="Calibri"/>
              </a:rPr>
              <a:t>You might ask pupils to write about the different structures and how they performed in their design and technology books.</a:t>
            </a:r>
          </a:p>
        </p:txBody>
      </p:sp>
      <p:sp>
        <p:nvSpPr>
          <p:cNvPr id="4" name="Slide Number Placeholder 3">
            <a:extLst>
              <a:ext uri="{FF2B5EF4-FFF2-40B4-BE49-F238E27FC236}">
                <a16:creationId xmlns:a16="http://schemas.microsoft.com/office/drawing/2014/main" id="{300E939A-7E49-BA92-1F75-EEED2CF91070}"/>
              </a:ext>
            </a:extLst>
          </p:cNvPr>
          <p:cNvSpPr>
            <a:spLocks noGrp="1"/>
          </p:cNvSpPr>
          <p:nvPr>
            <p:ph type="sldNum" sz="quarter" idx="5"/>
          </p:nvPr>
        </p:nvSpPr>
        <p:spPr/>
        <p:txBody>
          <a:bodyPr/>
          <a:lstStyle/>
          <a:p>
            <a:fld id="{327E520F-346A-4BB0-BD97-B68330DA2A25}" type="slidenum">
              <a:rPr lang="fr-FR" smtClean="0"/>
              <a:t>17</a:t>
            </a:fld>
            <a:endParaRPr lang="fr-FR" dirty="0"/>
          </a:p>
        </p:txBody>
      </p:sp>
    </p:spTree>
    <p:extLst>
      <p:ext uri="{BB962C8B-B14F-4D97-AF65-F5344CB8AC3E}">
        <p14:creationId xmlns:p14="http://schemas.microsoft.com/office/powerpoint/2010/main" val="367886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F00DA-D424-A36B-4995-9D5B5E30C9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3228E7-84D5-944F-E717-52E6805CF0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51618-2FC1-7961-DBA4-B3279C4623F1}"/>
              </a:ext>
            </a:extLst>
          </p:cNvPr>
          <p:cNvSpPr>
            <a:spLocks noGrp="1"/>
          </p:cNvSpPr>
          <p:nvPr>
            <p:ph type="body" idx="1"/>
          </p:nvPr>
        </p:nvSpPr>
        <p:spPr/>
        <p:txBody>
          <a:bodyPr/>
          <a:lstStyle/>
          <a:p>
            <a:pPr marL="285750" indent="-285750">
              <a:buFont typeface="Arial"/>
              <a:buChar char="•"/>
            </a:pPr>
            <a:r>
              <a:rPr lang="en-US" sz="1800" dirty="0">
                <a:ea typeface="Calibri"/>
                <a:cs typeface="Calibri"/>
              </a:rPr>
              <a:t>Recap what children have learnt in this lesson.</a:t>
            </a:r>
          </a:p>
          <a:p>
            <a:pPr marL="285750" indent="-285750">
              <a:buFont typeface="Arial"/>
              <a:buChar char="•"/>
            </a:pPr>
            <a:r>
              <a:rPr lang="en-US" sz="1800" dirty="0">
                <a:ea typeface="Calibri"/>
                <a:cs typeface="Calibri"/>
              </a:rPr>
              <a:t>You may wish to introduce and explain the terms biodiversity, ecosystems and regeneration, when recapping how </a:t>
            </a:r>
            <a:r>
              <a:rPr lang="en-US" sz="1800" dirty="0"/>
              <a:t>harvesting is carefully planned and balanced with natural regeneration to preserve biodiversity, maintain healthy ecosystems, and support long-term forest renewal.</a:t>
            </a:r>
            <a:endParaRPr lang="en-US" sz="1800" dirty="0">
              <a:ea typeface="Calibri"/>
              <a:cs typeface="Calibri"/>
            </a:endParaRPr>
          </a:p>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F1679351-E72F-2D16-7D6B-8C9187279216}"/>
              </a:ext>
            </a:extLst>
          </p:cNvPr>
          <p:cNvSpPr>
            <a:spLocks noGrp="1"/>
          </p:cNvSpPr>
          <p:nvPr>
            <p:ph type="sldNum" sz="quarter" idx="5"/>
          </p:nvPr>
        </p:nvSpPr>
        <p:spPr/>
        <p:txBody>
          <a:bodyPr/>
          <a:lstStyle/>
          <a:p>
            <a:fld id="{327E520F-346A-4BB0-BD97-B68330DA2A25}" type="slidenum">
              <a:rPr lang="fr-FR" smtClean="0"/>
              <a:t>18</a:t>
            </a:fld>
            <a:endParaRPr lang="fr-FR" dirty="0"/>
          </a:p>
        </p:txBody>
      </p:sp>
    </p:spTree>
    <p:extLst>
      <p:ext uri="{BB962C8B-B14F-4D97-AF65-F5344CB8AC3E}">
        <p14:creationId xmlns:p14="http://schemas.microsoft.com/office/powerpoint/2010/main" val="1732714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800" dirty="0">
                <a:ea typeface="Calibri"/>
                <a:cs typeface="Calibri"/>
              </a:rPr>
              <a:t>Explain that paper is a natural and renewable material because it is produced from trees which can be planted to grow more than are harvested (cut down).</a:t>
            </a:r>
          </a:p>
          <a:p>
            <a:pPr marL="285750" indent="-285750">
              <a:buFont typeface="Arial"/>
              <a:buChar char="•"/>
            </a:pPr>
            <a:r>
              <a:rPr lang="en-US" sz="1800" dirty="0">
                <a:ea typeface="Calibri"/>
                <a:cs typeface="Calibri"/>
              </a:rPr>
              <a:t>Forests are an extremely important part of the environment. They help to keep our planet healthy by supporting wildlife and keeping our air clean.</a:t>
            </a:r>
          </a:p>
          <a:p>
            <a:pPr marL="285750" indent="-285750">
              <a:buFont typeface="Arial"/>
              <a:buChar char="•"/>
            </a:pPr>
            <a:r>
              <a:rPr lang="en-US" sz="1800" dirty="0">
                <a:ea typeface="Calibri"/>
                <a:cs typeface="Calibri"/>
              </a:rPr>
              <a:t>Most biodiversity on land is found in the world's forests. Biodiversity means the huge variety of life on Earth, including all plants and animals. </a:t>
            </a:r>
          </a:p>
        </p:txBody>
      </p:sp>
      <p:sp>
        <p:nvSpPr>
          <p:cNvPr id="4" name="Slide Number Placeholder 3"/>
          <p:cNvSpPr>
            <a:spLocks noGrp="1"/>
          </p:cNvSpPr>
          <p:nvPr>
            <p:ph type="sldNum" sz="quarter" idx="5"/>
          </p:nvPr>
        </p:nvSpPr>
        <p:spPr/>
        <p:txBody>
          <a:bodyPr/>
          <a:lstStyle/>
          <a:p>
            <a:fld id="{327E520F-346A-4BB0-BD97-B68330DA2A25}" type="slidenum">
              <a:rPr lang="fr-FR" smtClean="0"/>
              <a:t>3</a:t>
            </a:fld>
            <a:endParaRPr lang="fr-FR" dirty="0"/>
          </a:p>
        </p:txBody>
      </p:sp>
    </p:spTree>
    <p:extLst>
      <p:ext uri="{BB962C8B-B14F-4D97-AF65-F5344CB8AC3E}">
        <p14:creationId xmlns:p14="http://schemas.microsoft.com/office/powerpoint/2010/main" val="350068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18C8-DB7B-72AA-2F43-B938D3EC3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613D2-3DF4-A63C-8FD6-F829A6F7C5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15A25-1FEA-5A47-8CD6-B1341AE0E410}"/>
              </a:ext>
            </a:extLst>
          </p:cNvPr>
          <p:cNvSpPr>
            <a:spLocks noGrp="1"/>
          </p:cNvSpPr>
          <p:nvPr>
            <p:ph type="body" idx="1"/>
          </p:nvPr>
        </p:nvSpPr>
        <p:spPr/>
        <p:txBody>
          <a:bodyPr/>
          <a:lstStyle/>
          <a:p>
            <a:pPr marL="171450" indent="-171450">
              <a:buFont typeface="Arial"/>
              <a:buChar char="•"/>
            </a:pPr>
            <a:r>
              <a:rPr lang="en-US" sz="1800" dirty="0">
                <a:ea typeface="Calibri"/>
                <a:cs typeface="Calibri"/>
              </a:rPr>
              <a:t>Tell the children that paper is a fantastic resource that can be produced in a way that is good for people and nature.</a:t>
            </a:r>
          </a:p>
          <a:p>
            <a:pPr marL="171450" indent="-171450">
              <a:buFont typeface="Arial"/>
              <a:buChar char="•"/>
            </a:pPr>
            <a:r>
              <a:rPr lang="en-US" sz="1800" dirty="0">
                <a:ea typeface="Calibri"/>
                <a:cs typeface="Calibri"/>
              </a:rPr>
              <a:t>Explain that there are special forests in Europe, the US and Canada where trees are grown especially to make paper. These special forests are called sustainably managed forests – it means using the forest in a kind and clever way that keeps the forest healthy and full of life.</a:t>
            </a:r>
          </a:p>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35636456-8C11-DF7C-E182-E25903EEB7CD}"/>
              </a:ext>
            </a:extLst>
          </p:cNvPr>
          <p:cNvSpPr>
            <a:spLocks noGrp="1"/>
          </p:cNvSpPr>
          <p:nvPr>
            <p:ph type="sldNum" sz="quarter" idx="5"/>
          </p:nvPr>
        </p:nvSpPr>
        <p:spPr/>
        <p:txBody>
          <a:bodyPr/>
          <a:lstStyle/>
          <a:p>
            <a:fld id="{327E520F-346A-4BB0-BD97-B68330DA2A25}" type="slidenum">
              <a:rPr lang="fr-FR" smtClean="0"/>
              <a:t>4</a:t>
            </a:fld>
            <a:endParaRPr lang="fr-FR" dirty="0"/>
          </a:p>
        </p:txBody>
      </p:sp>
    </p:spTree>
    <p:extLst>
      <p:ext uri="{BB962C8B-B14F-4D97-AF65-F5344CB8AC3E}">
        <p14:creationId xmlns:p14="http://schemas.microsoft.com/office/powerpoint/2010/main" val="2883763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C888-399E-D363-A833-C70EDA10E5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1928D8-1345-B27D-FE1B-B40FDDD9C2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20721C-3A2A-414A-104B-C89918B0AC2F}"/>
              </a:ext>
            </a:extLst>
          </p:cNvPr>
          <p:cNvSpPr>
            <a:spLocks noGrp="1"/>
          </p:cNvSpPr>
          <p:nvPr>
            <p:ph type="body" idx="1"/>
          </p:nvPr>
        </p:nvSpPr>
        <p:spPr/>
        <p:txBody>
          <a:bodyPr/>
          <a:lstStyle/>
          <a:p>
            <a:pPr marL="171450" indent="-171450">
              <a:buFont typeface="Arial"/>
              <a:buChar char="•"/>
            </a:pPr>
            <a:r>
              <a:rPr lang="en-US" sz="1800" dirty="0">
                <a:ea typeface="Calibri"/>
                <a:cs typeface="Calibri"/>
              </a:rPr>
              <a:t>Ask children to look at the image on the slide and see if they can spot older trees that are ready to be cut down and a very young tree.</a:t>
            </a:r>
          </a:p>
        </p:txBody>
      </p:sp>
      <p:sp>
        <p:nvSpPr>
          <p:cNvPr id="4" name="Slide Number Placeholder 3">
            <a:extLst>
              <a:ext uri="{FF2B5EF4-FFF2-40B4-BE49-F238E27FC236}">
                <a16:creationId xmlns:a16="http://schemas.microsoft.com/office/drawing/2014/main" id="{E2AD0B74-5C62-3E9D-E0DE-94AB587A57DB}"/>
              </a:ext>
            </a:extLst>
          </p:cNvPr>
          <p:cNvSpPr>
            <a:spLocks noGrp="1"/>
          </p:cNvSpPr>
          <p:nvPr>
            <p:ph type="sldNum" sz="quarter" idx="5"/>
          </p:nvPr>
        </p:nvSpPr>
        <p:spPr/>
        <p:txBody>
          <a:bodyPr/>
          <a:lstStyle/>
          <a:p>
            <a:fld id="{327E520F-346A-4BB0-BD97-B68330DA2A25}" type="slidenum">
              <a:rPr lang="fr-FR" smtClean="0"/>
              <a:t>5</a:t>
            </a:fld>
            <a:endParaRPr lang="fr-FR" dirty="0"/>
          </a:p>
        </p:txBody>
      </p:sp>
    </p:spTree>
    <p:extLst>
      <p:ext uri="{BB962C8B-B14F-4D97-AF65-F5344CB8AC3E}">
        <p14:creationId xmlns:p14="http://schemas.microsoft.com/office/powerpoint/2010/main" val="2016455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A943-2065-77AD-BB65-900E8C9649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886A72-D7A9-35A4-63AF-DB06CB88C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CD5A3-ACF4-04B2-F0DB-98372A4F0B55}"/>
              </a:ext>
            </a:extLst>
          </p:cNvPr>
          <p:cNvSpPr>
            <a:spLocks noGrp="1"/>
          </p:cNvSpPr>
          <p:nvPr>
            <p:ph type="body" idx="1"/>
          </p:nvPr>
        </p:nvSpPr>
        <p:spPr/>
        <p:txBody>
          <a:bodyPr/>
          <a:lstStyle/>
          <a:p>
            <a:pPr marL="285750" indent="-285750">
              <a:buFont typeface="Arial"/>
              <a:buChar char="•"/>
            </a:pPr>
            <a:r>
              <a:rPr lang="en-US" sz="2800" dirty="0"/>
              <a:t>Tell the children that some paper brands, like REY®, only make paper from wood that has come from these special forests, because they want to make sure that trees, animals and our planet's air are all looked after.</a:t>
            </a:r>
            <a:endParaRPr lang="en-US" sz="2800" dirty="0">
              <a:ea typeface="Calibri"/>
              <a:cs typeface="Calibri"/>
            </a:endParaRPr>
          </a:p>
          <a:p>
            <a:pPr marL="285750" indent="-285750">
              <a:buFont typeface="Arial"/>
              <a:buChar char="•"/>
            </a:pPr>
            <a:r>
              <a:rPr lang="en-US" sz="2800" dirty="0">
                <a:ea typeface="Calibri"/>
                <a:cs typeface="Calibri"/>
              </a:rPr>
              <a:t>Explain that we can check if the paper we buy has been made using wood from these forests by looking for the logos on the slide.</a:t>
            </a:r>
          </a:p>
          <a:p>
            <a:pPr marL="285750" indent="-285750" algn="l" rtl="0" fontAlgn="base">
              <a:buFont typeface="Arial" panose="020B0604020202020204" pitchFamily="34" charset="0"/>
              <a:buChar char="•"/>
            </a:pPr>
            <a:endParaRPr lang="en-US" sz="2800" u="none" strike="noStrike" dirty="0">
              <a:solidFill>
                <a:srgbClr val="000000"/>
              </a:solidFill>
              <a:effectLst/>
            </a:endParaRPr>
          </a:p>
          <a:p>
            <a:pPr fontAlgn="base">
              <a:defRPr/>
            </a:pPr>
            <a:r>
              <a:rPr lang="en-US" sz="2800">
                <a:latin typeface="Proxima Nova Rg"/>
                <a:ea typeface="Calibri"/>
                <a:cs typeface="Calibri"/>
              </a:rPr>
              <a:t>Images: </a:t>
            </a:r>
            <a:endParaRPr lang="en-US" sz="2800">
              <a:latin typeface="Proxima Nova Rg"/>
              <a:ea typeface="Calibri"/>
            </a:endParaRPr>
          </a:p>
          <a:p>
            <a:pPr marL="0" marR="0" lvl="0" indent="0" algn="l" defTabSz="914400">
              <a:lnSpc>
                <a:spcPct val="100000"/>
              </a:lnSpc>
              <a:spcBef>
                <a:spcPts val="0"/>
              </a:spcBef>
              <a:spcAft>
                <a:spcPts val="0"/>
              </a:spcAft>
              <a:buClrTx/>
              <a:buSzTx/>
              <a:buFont typeface="Arial" panose="020B0604020202020204" pitchFamily="34" charset="0"/>
              <a:buNone/>
              <a:tabLst/>
              <a:defRPr/>
            </a:pPr>
            <a:r>
              <a:rPr lang="en-US">
                <a:latin typeface="Proxima Nova Rg"/>
              </a:rPr>
              <a:t>PEFC, CC BY-SA 4.0 &lt;https://creativecommons.org/licenses/by-sa/4.0&gt;, via Wikimedia Commons &lt;https://commons.wikimedia.org/wiki/File:PEFC-merkki.png&gt;</a:t>
            </a:r>
          </a:p>
          <a:p>
            <a:r>
              <a:rPr lang="en-US">
                <a:solidFill>
                  <a:srgbClr val="000000"/>
                </a:solidFill>
              </a:rPr>
              <a:t>FSC logo by Precisetti79, CC BY-SA 4.0 </a:t>
            </a:r>
            <a:endParaRPr lang="en-US"/>
          </a:p>
          <a:p>
            <a:pPr algn="l"/>
            <a:endParaRPr lang="en-US" sz="2800" u="none" strike="noStrike" dirty="0">
              <a:solidFill>
                <a:srgbClr val="000000"/>
              </a:solidFill>
              <a:effectLst/>
              <a:ea typeface="Calibri"/>
            </a:endParaRPr>
          </a:p>
        </p:txBody>
      </p:sp>
      <p:sp>
        <p:nvSpPr>
          <p:cNvPr id="4" name="Slide Number Placeholder 3">
            <a:extLst>
              <a:ext uri="{FF2B5EF4-FFF2-40B4-BE49-F238E27FC236}">
                <a16:creationId xmlns:a16="http://schemas.microsoft.com/office/drawing/2014/main" id="{5DAD125F-EB28-2E35-8831-2F7B743B333C}"/>
              </a:ext>
            </a:extLst>
          </p:cNvPr>
          <p:cNvSpPr>
            <a:spLocks noGrp="1"/>
          </p:cNvSpPr>
          <p:nvPr>
            <p:ph type="sldNum" sz="quarter" idx="5"/>
          </p:nvPr>
        </p:nvSpPr>
        <p:spPr/>
        <p:txBody>
          <a:bodyPr/>
          <a:lstStyle/>
          <a:p>
            <a:fld id="{327E520F-346A-4BB0-BD97-B68330DA2A25}" type="slidenum">
              <a:rPr lang="fr-FR" smtClean="0"/>
              <a:t>6</a:t>
            </a:fld>
            <a:endParaRPr lang="fr-FR" dirty="0"/>
          </a:p>
        </p:txBody>
      </p:sp>
    </p:spTree>
    <p:extLst>
      <p:ext uri="{BB962C8B-B14F-4D97-AF65-F5344CB8AC3E}">
        <p14:creationId xmlns:p14="http://schemas.microsoft.com/office/powerpoint/2010/main" val="1927075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0C562-B214-B683-3003-E65CC0ECE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6F1B5-959B-3EE0-AD92-CA1F099BF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3C0D6-A027-F4B0-4979-140607D7B0FB}"/>
              </a:ext>
            </a:extLst>
          </p:cNvPr>
          <p:cNvSpPr>
            <a:spLocks noGrp="1"/>
          </p:cNvSpPr>
          <p:nvPr>
            <p:ph type="body" idx="1"/>
          </p:nvPr>
        </p:nvSpPr>
        <p:spPr/>
        <p:txBody>
          <a:bodyPr/>
          <a:lstStyle/>
          <a:p>
            <a:pPr marL="171450" indent="-171450">
              <a:buFont typeface="Arial"/>
              <a:buChar char="•"/>
            </a:pPr>
            <a:r>
              <a:rPr lang="en-US" sz="1800" dirty="0">
                <a:ea typeface="Calibri"/>
                <a:cs typeface="Calibri"/>
              </a:rPr>
              <a:t>Explain to the children that paper – when sourced from sustainably managed forests – is a sustainable product.</a:t>
            </a:r>
          </a:p>
          <a:p>
            <a:pPr marL="171450" indent="-171450">
              <a:buFont typeface="Arial"/>
              <a:buChar char="•"/>
            </a:pPr>
            <a:r>
              <a:rPr lang="en-US" sz="1800" dirty="0">
                <a:ea typeface="Calibri"/>
                <a:cs typeface="Calibri"/>
              </a:rPr>
              <a:t>Tell them that each year, sustainably managed forests in Europe, the US and Canada grow a lot more wood than is harvested, meaning that using trees from these forests is not harming the planet nor the wildlife that relies on these habitats.</a:t>
            </a:r>
          </a:p>
          <a:p>
            <a:pPr marL="171450" indent="-171450">
              <a:buFont typeface="Arial"/>
              <a:buChar char="•"/>
            </a:pPr>
            <a:r>
              <a:rPr lang="en-US" sz="1800" dirty="0"/>
              <a:t>Tell the children that paper is also one of the most recycled products in the world.</a:t>
            </a:r>
            <a:endParaRPr lang="en-US" sz="1800" dirty="0">
              <a:ea typeface="Calibri"/>
              <a:cs typeface="Calibri"/>
            </a:endParaRPr>
          </a:p>
          <a:p>
            <a:pPr marL="171450" indent="-171450">
              <a:buFont typeface="Arial"/>
              <a:buChar char="•"/>
            </a:pPr>
            <a:r>
              <a:rPr lang="en-US" sz="1800" dirty="0"/>
              <a:t>Explain that using Earth's resources carefully, producing materials in ways that cause minimal harm to the planet, and reusing and recycling materials when possible, are all things that need to be considered by companies, scientists, inventors and designers.</a:t>
            </a:r>
            <a:endParaRPr lang="en-US" sz="1800" dirty="0">
              <a:ea typeface="Calibri"/>
              <a:cs typeface="Calibri"/>
            </a:endParaRPr>
          </a:p>
        </p:txBody>
      </p:sp>
      <p:sp>
        <p:nvSpPr>
          <p:cNvPr id="4" name="Slide Number Placeholder 3">
            <a:extLst>
              <a:ext uri="{FF2B5EF4-FFF2-40B4-BE49-F238E27FC236}">
                <a16:creationId xmlns:a16="http://schemas.microsoft.com/office/drawing/2014/main" id="{2F791E02-1CFB-4574-AA59-F0219E316E4C}"/>
              </a:ext>
            </a:extLst>
          </p:cNvPr>
          <p:cNvSpPr>
            <a:spLocks noGrp="1"/>
          </p:cNvSpPr>
          <p:nvPr>
            <p:ph type="sldNum" sz="quarter" idx="5"/>
          </p:nvPr>
        </p:nvSpPr>
        <p:spPr/>
        <p:txBody>
          <a:bodyPr/>
          <a:lstStyle/>
          <a:p>
            <a:fld id="{327E520F-346A-4BB0-BD97-B68330DA2A25}" type="slidenum">
              <a:rPr lang="fr-FR" smtClean="0"/>
              <a:t>7</a:t>
            </a:fld>
            <a:endParaRPr lang="fr-FR" dirty="0"/>
          </a:p>
        </p:txBody>
      </p:sp>
    </p:spTree>
    <p:extLst>
      <p:ext uri="{BB962C8B-B14F-4D97-AF65-F5344CB8AC3E}">
        <p14:creationId xmlns:p14="http://schemas.microsoft.com/office/powerpoint/2010/main" val="1442497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285750" indent="-285750">
              <a:buFont typeface="Arial"/>
              <a:buChar char="•"/>
            </a:pPr>
            <a:r>
              <a:rPr lang="en-US" sz="1800" dirty="0">
                <a:ea typeface="Calibri"/>
                <a:cs typeface="Calibri"/>
              </a:rPr>
              <a:t>Ask the children what we mean by the word shelter. What might people, animals or supplies need protecting from?</a:t>
            </a:r>
          </a:p>
          <a:p>
            <a:pPr marL="285750" indent="-285750">
              <a:buFont typeface="Arial"/>
              <a:buChar char="•"/>
            </a:pPr>
            <a:r>
              <a:rPr lang="en-US" sz="1800" dirty="0">
                <a:ea typeface="Calibri"/>
                <a:cs typeface="Calibri"/>
              </a:rPr>
              <a:t>When might people, animals or supplies need to be protected?</a:t>
            </a: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8</a:t>
            </a:fld>
            <a:endParaRPr lang="fr-FR" dirty="0"/>
          </a:p>
        </p:txBody>
      </p:sp>
    </p:spTree>
    <p:extLst>
      <p:ext uri="{BB962C8B-B14F-4D97-AF65-F5344CB8AC3E}">
        <p14:creationId xmlns:p14="http://schemas.microsoft.com/office/powerpoint/2010/main" val="63627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578BA-F69C-6FE2-D846-41D820DFAD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3E2634-FBB2-9F59-AFF3-737C67F107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5FC867-D1A9-C477-89C2-0815D8C52FDF}"/>
              </a:ext>
            </a:extLst>
          </p:cNvPr>
          <p:cNvSpPr>
            <a:spLocks noGrp="1"/>
          </p:cNvSpPr>
          <p:nvPr>
            <p:ph type="body" idx="1"/>
          </p:nvPr>
        </p:nvSpPr>
        <p:spPr/>
        <p:txBody>
          <a:bodyPr/>
          <a:lstStyle/>
          <a:p>
            <a:pPr marL="285750" indent="-285750">
              <a:buFont typeface="Arial"/>
              <a:buChar char="•"/>
            </a:pPr>
            <a:r>
              <a:rPr lang="en-US" sz="1800" dirty="0">
                <a:ea typeface="Calibri"/>
                <a:cs typeface="Calibri"/>
              </a:rPr>
              <a:t>Ask the children if they think eco-shelters could be built entirely using paper. Would paper be a good material for these shelters? Why / why not?</a:t>
            </a:r>
          </a:p>
        </p:txBody>
      </p:sp>
      <p:sp>
        <p:nvSpPr>
          <p:cNvPr id="4" name="Slide Number Placeholder 3">
            <a:extLst>
              <a:ext uri="{FF2B5EF4-FFF2-40B4-BE49-F238E27FC236}">
                <a16:creationId xmlns:a16="http://schemas.microsoft.com/office/drawing/2014/main" id="{A08C28AB-D997-FB7E-F020-C18A9B6B7226}"/>
              </a:ext>
            </a:extLst>
          </p:cNvPr>
          <p:cNvSpPr>
            <a:spLocks noGrp="1"/>
          </p:cNvSpPr>
          <p:nvPr>
            <p:ph type="sldNum" sz="quarter" idx="5"/>
          </p:nvPr>
        </p:nvSpPr>
        <p:spPr/>
        <p:txBody>
          <a:bodyPr/>
          <a:lstStyle/>
          <a:p>
            <a:fld id="{327E520F-346A-4BB0-BD97-B68330DA2A25}" type="slidenum">
              <a:rPr lang="fr-FR" smtClean="0"/>
              <a:t>9</a:t>
            </a:fld>
            <a:endParaRPr lang="fr-FR" dirty="0"/>
          </a:p>
        </p:txBody>
      </p:sp>
    </p:spTree>
    <p:extLst>
      <p:ext uri="{BB962C8B-B14F-4D97-AF65-F5344CB8AC3E}">
        <p14:creationId xmlns:p14="http://schemas.microsoft.com/office/powerpoint/2010/main" val="4059598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9F2A4-ED45-F95E-D6B0-01E2D2D115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CDB124-9F98-231F-8D4B-DA7EFE283D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1D0DAC-B8B7-0367-8070-FE4F44636F33}"/>
              </a:ext>
            </a:extLst>
          </p:cNvPr>
          <p:cNvSpPr>
            <a:spLocks noGrp="1"/>
          </p:cNvSpPr>
          <p:nvPr>
            <p:ph type="body" idx="1"/>
          </p:nvPr>
        </p:nvSpPr>
        <p:spPr/>
        <p:txBody>
          <a:bodyPr/>
          <a:lstStyle/>
          <a:p>
            <a:pPr marL="285750" indent="-285750">
              <a:buFont typeface="Arial"/>
              <a:buChar char="•"/>
            </a:pPr>
            <a:r>
              <a:rPr lang="en-US" sz="1800" dirty="0">
                <a:ea typeface="Calibri"/>
                <a:cs typeface="Calibri"/>
              </a:rPr>
              <a:t>Tell the children that their challenge will focus on eco solutions that help people in a way that doesn't cause harm to the environment.</a:t>
            </a:r>
          </a:p>
          <a:p>
            <a:pPr marL="285750" indent="-285750">
              <a:buFont typeface="Arial"/>
              <a:buChar char="•"/>
            </a:pPr>
            <a:r>
              <a:rPr lang="en-US" sz="1800" dirty="0">
                <a:ea typeface="Calibri"/>
                <a:cs typeface="Calibri"/>
              </a:rPr>
              <a:t>Ask the children to look carefully at the image. What do they think the shelter is made from? What features might be necessary for this shelter?</a:t>
            </a:r>
          </a:p>
          <a:p>
            <a:pPr marL="285750" indent="-285750">
              <a:buFont typeface="Arial"/>
              <a:buChar char="•"/>
            </a:pPr>
            <a:r>
              <a:rPr lang="en-US" sz="1800" dirty="0">
                <a:ea typeface="Calibri"/>
                <a:cs typeface="Calibri"/>
              </a:rPr>
              <a:t>Explain that this emergency shelter was designed by the Japanese architect Shigeru Ban. Tell the children that the structure is made from paper tubes. The plastic sheets can then be put over these structures and secured in place. The paper tubes can be used many times, then when they lose their strength, and can't be used anymore, they won't harm the planet as paper is biodegradable. The plastic sheets will last a very long time and can be used many, many times.</a:t>
            </a:r>
          </a:p>
          <a:p>
            <a:pPr marL="285750" indent="-285750">
              <a:buFont typeface="Arial"/>
              <a:buChar char="•"/>
            </a:pPr>
            <a:endParaRPr lang="en-US" sz="1800" dirty="0">
              <a:cs typeface="Calibri"/>
              <a:hlinkClick r:id="rId3" tooltip="Shigeru-Ban-Paper-Emergency-Shelter-for-UNHCR-01"/>
            </a:endParaRPr>
          </a:p>
          <a:p>
            <a:pPr marL="285750" indent="-285750">
              <a:buFont typeface="Arial"/>
              <a:buChar char="•"/>
            </a:pPr>
            <a:endParaRPr lang="en-US" sz="1800" dirty="0">
              <a:cs typeface="Calibri"/>
              <a:hlinkClick r:id="rId3" tooltip="Shigeru-Ban-Paper-Emergency-Shelter-for-UNHCR-01"/>
            </a:endParaRPr>
          </a:p>
          <a:p>
            <a:pPr marL="0" indent="0">
              <a:buFont typeface="Arial"/>
              <a:buNone/>
            </a:pPr>
            <a:r>
              <a:rPr lang="en-GB" sz="1800" dirty="0">
                <a:hlinkClick r:id="rId3" tooltip="Shigeru-Ban-Paper-Emergency-Shelter-for-UNHCR-01"/>
              </a:rPr>
              <a:t>Image: Shigeru-Ban-Paper-Emergency-Shelter-for-UNHCR-01</a:t>
            </a:r>
            <a:r>
              <a:rPr lang="en-GB" sz="1800" dirty="0"/>
              <a:t>” by </a:t>
            </a:r>
            <a:r>
              <a:rPr lang="ja-JP" altLang="en-US" sz="1800">
                <a:hlinkClick r:id="rId4"/>
              </a:rPr>
              <a:t>準建築人手札網站 </a:t>
            </a:r>
            <a:r>
              <a:rPr lang="en-GB" sz="1800" dirty="0">
                <a:hlinkClick r:id="rId4"/>
              </a:rPr>
              <a:t>Forgemind ArchiMedia</a:t>
            </a:r>
            <a:r>
              <a:rPr lang="en-GB" sz="1800" dirty="0"/>
              <a:t>, </a:t>
            </a:r>
            <a:r>
              <a:rPr lang="en-GB" sz="1800" dirty="0">
                <a:hlinkClick r:id="rId5"/>
              </a:rPr>
              <a:t>CC BY 2.0</a:t>
            </a:r>
            <a:endParaRPr lang="en-GB" sz="1800" dirty="0"/>
          </a:p>
        </p:txBody>
      </p:sp>
      <p:sp>
        <p:nvSpPr>
          <p:cNvPr id="4" name="Slide Number Placeholder 3">
            <a:extLst>
              <a:ext uri="{FF2B5EF4-FFF2-40B4-BE49-F238E27FC236}">
                <a16:creationId xmlns:a16="http://schemas.microsoft.com/office/drawing/2014/main" id="{0B2043CA-E8E9-20F5-33FE-BF756B1BF94E}"/>
              </a:ext>
            </a:extLst>
          </p:cNvPr>
          <p:cNvSpPr>
            <a:spLocks noGrp="1"/>
          </p:cNvSpPr>
          <p:nvPr>
            <p:ph type="sldNum" sz="quarter" idx="5"/>
          </p:nvPr>
        </p:nvSpPr>
        <p:spPr/>
        <p:txBody>
          <a:bodyPr/>
          <a:lstStyle/>
          <a:p>
            <a:fld id="{327E520F-346A-4BB0-BD97-B68330DA2A25}" type="slidenum">
              <a:rPr lang="fr-FR" smtClean="0"/>
              <a:t>10</a:t>
            </a:fld>
            <a:endParaRPr lang="fr-FR" dirty="0"/>
          </a:p>
        </p:txBody>
      </p:sp>
    </p:spTree>
    <p:extLst>
      <p:ext uri="{BB962C8B-B14F-4D97-AF65-F5344CB8AC3E}">
        <p14:creationId xmlns:p14="http://schemas.microsoft.com/office/powerpoint/2010/main" val="32307984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b="0" i="0">
                <a:latin typeface="Proxima Nova Rg" panose="02000506030000020004" pitchFamily="2"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b="0" i="0">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Proxima Nova Rg" panose="02000506030000020004" pitchFamily="2" charset="0"/>
              </a:defRPr>
            </a:lvl1pPr>
          </a:lstStyle>
          <a:p>
            <a:endParaRPr lang="fr-FR" dirty="0"/>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8FD47BAC-A25E-E843-A10A-441D08C885AE}" type="datetime1">
              <a:rPr lang="fr-FR" smtClean="0"/>
              <a:pPr/>
              <a:t>17/07/2025</a:t>
            </a:fld>
            <a:endParaRPr lang="fr-FR" dirty="0"/>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0" i="0">
                <a:latin typeface="Proxima Nova Rg"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lvl1pPr>
              <a:defRPr b="0" i="0">
                <a:latin typeface="Proxima Nova Rg" panose="02000506030000020004" pitchFamily="2" charset="0"/>
              </a:defRPr>
            </a:lvl1pPr>
            <a:lvl2pPr>
              <a:defRPr b="0" i="0">
                <a:latin typeface="Proxima Nova Rg" panose="02000506030000020004" pitchFamily="2" charset="0"/>
              </a:defRPr>
            </a:lvl2pPr>
            <a:lvl3pPr>
              <a:defRPr b="0" i="0">
                <a:latin typeface="Proxima Nova Rg" panose="02000506030000020004" pitchFamily="2" charset="0"/>
              </a:defRPr>
            </a:lvl3pPr>
            <a:lvl4pPr>
              <a:defRPr b="0" i="0">
                <a:latin typeface="Proxima Nova Rg" panose="02000506030000020004" pitchFamily="2" charset="0"/>
              </a:defRPr>
            </a:lvl4pPr>
            <a:lvl5pPr>
              <a:defRPr b="0" i="0">
                <a:latin typeface="Proxima Nova Rg" panose="02000506030000020004"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0" i="0">
                <a:latin typeface="Proxima Nova Rg"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lvl1pPr>
              <a:defRPr b="0" i="0">
                <a:latin typeface="Proxima Nova Rg" panose="02000506030000020004" pitchFamily="2" charset="0"/>
              </a:defRPr>
            </a:lvl1pPr>
            <a:lvl2pPr>
              <a:defRPr b="0" i="0">
                <a:latin typeface="Proxima Nova Rg" panose="02000506030000020004" pitchFamily="2" charset="0"/>
              </a:defRPr>
            </a:lvl2pPr>
            <a:lvl3pPr>
              <a:defRPr b="0" i="0">
                <a:latin typeface="Proxima Nova Rg" panose="02000506030000020004" pitchFamily="2" charset="0"/>
              </a:defRPr>
            </a:lvl3pPr>
            <a:lvl4pPr>
              <a:defRPr b="0" i="0">
                <a:latin typeface="Proxima Nova Rg" panose="02000506030000020004" pitchFamily="2" charset="0"/>
              </a:defRPr>
            </a:lvl4pPr>
            <a:lvl5pPr>
              <a:defRPr b="0" i="0">
                <a:latin typeface="Proxima Nova Rg" panose="02000506030000020004"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lvl1pPr>
              <a:defRPr b="0" i="0">
                <a:latin typeface="Proxima Nova Rg" panose="02000506030000020004" pitchFamily="2" charset="0"/>
              </a:defRPr>
            </a:lvl1pPr>
          </a:lstStyle>
          <a:p>
            <a:r>
              <a:rPr lang="fr-FR" dirty="0"/>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7E5EFC31-4CFE-6341-8687-963CA4707C15}" type="datetime1">
              <a:rPr lang="fr-FR" smtClean="0"/>
              <a:pPr/>
              <a:t>17/07/2025</a:t>
            </a:fld>
            <a:endParaRPr lang="fr-FR" dirty="0"/>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lvl1pPr>
              <a:defRPr b="0" i="0">
                <a:latin typeface="Proxima Nova Rg" panose="02000506030000020004" pitchFamily="2" charset="0"/>
              </a:defRPr>
            </a:lvl1pPr>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E36BD2D7-11F6-6C4D-B69E-E2DB29E0B9B4}"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lvl1pPr>
              <a:defRPr b="0" i="0">
                <a:latin typeface="Proxima Nova Rg" panose="02000506030000020004" pitchFamily="2" charset="0"/>
              </a:defRPr>
            </a:lvl1pPr>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E36BD2D7-11F6-6C4D-B69E-E2DB29E0B9B4}"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0" i="0">
                <a:latin typeface="Proxima Nova Rg" panose="02000506030000020004" pitchFamily="2" charset="0"/>
              </a:defRPr>
            </a:lvl1pPr>
          </a:lstStyle>
          <a:p>
            <a:pPr lvl="0"/>
            <a:r>
              <a:rPr lang="fr-FR" dirty="0" err="1"/>
              <a:t>Title</a:t>
            </a:r>
            <a:endParaRPr lang="fr-FR" dirty="0"/>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b="0" i="0">
                <a:latin typeface="Proxima Nova Rg" panose="02000506030000020004" pitchFamily="2" charset="0"/>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dirty="0" err="1"/>
              <a:t>text</a:t>
            </a:r>
            <a:endParaRPr lang="fr-FR" dirty="0"/>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lvl1pPr>
              <a:defRPr b="0" i="0">
                <a:latin typeface="Proxima Nova Rg" panose="02000506030000020004" pitchFamily="2" charset="0"/>
              </a:defRPr>
            </a:lvl1pPr>
          </a:lstStyle>
          <a:p>
            <a:endParaRPr lang="fr-FR" dirty="0"/>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lvl1pPr>
              <a:defRPr b="0" i="0">
                <a:latin typeface="Proxima Nova Rg" panose="02000506030000020004" pitchFamily="2" charset="0"/>
              </a:defRPr>
            </a:lvl1pPr>
          </a:lstStyle>
          <a:p>
            <a:endParaRPr lang="fr-FR" dirty="0"/>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b="0" i="0">
                <a:latin typeface="Proxima Nova Rg" panose="02000506030000020004"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b="0" i="0" dirty="0">
              <a:latin typeface="Proxima Nova Rg" panose="02000506030000020004" pitchFamily="2" charset="0"/>
            </a:endParaRPr>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b="0" i="0">
                <a:latin typeface="Proxima Nova Rg" panose="02000506030000020004"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b="0" i="0">
                <a:latin typeface="Proxima Nova Rg" panose="02000506030000020004"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lvl1pPr>
              <a:defRPr b="0" i="0">
                <a:latin typeface="Proxima Nova Rg" panose="02000506030000020004" pitchFamily="2" charset="0"/>
              </a:defRPr>
            </a:lvl1pPr>
          </a:lstStyle>
          <a:p>
            <a:endParaRPr lang="fr-FR" dirty="0"/>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lvl1pPr>
              <a:defRPr b="0" i="0">
                <a:latin typeface="Proxima Nova Rg" panose="02000506030000020004" pitchFamily="2" charset="0"/>
              </a:defRPr>
            </a:lvl1pPr>
          </a:lstStyle>
          <a:p>
            <a:endParaRPr lang="fr-FR" dirty="0"/>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lvl1pPr>
              <a:defRPr b="0" i="0">
                <a:latin typeface="Proxima Nova Rg" panose="02000506030000020004" pitchFamily="2" charset="0"/>
              </a:defRPr>
            </a:lvl1pPr>
          </a:lstStyle>
          <a:p>
            <a:endParaRPr lang="fr-FR" dirty="0"/>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0" i="0">
                <a:latin typeface="Proxima Nova Rg" panose="02000506030000020004" pitchFamily="2" charset="0"/>
              </a:defRPr>
            </a:lvl1pPr>
          </a:lstStyle>
          <a:p>
            <a:pPr lvl="0"/>
            <a:r>
              <a:rPr lang="fr-FR" dirty="0"/>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0" i="0">
                <a:latin typeface="Proxima Nova Rg" panose="02000506030000020004" pitchFamily="2" charset="0"/>
              </a:defRPr>
            </a:lvl1pPr>
          </a:lstStyle>
          <a:p>
            <a:pPr lvl="0"/>
            <a:r>
              <a:rPr lang="fr-FR" dirty="0"/>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0" i="0">
                <a:latin typeface="Proxima Nova Rg" panose="02000506030000020004" pitchFamily="2" charset="0"/>
              </a:defRPr>
            </a:lvl1pPr>
          </a:lstStyle>
          <a:p>
            <a:pPr lvl="0"/>
            <a:r>
              <a:rPr lang="fr-FR" dirty="0"/>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lvl1pPr>
              <a:defRPr b="0" i="0">
                <a:latin typeface="Proxima Nova Rg" panose="02000506030000020004" pitchFamily="2" charset="0"/>
              </a:defRPr>
            </a:lvl1pPr>
          </a:lstStyle>
          <a:p>
            <a:r>
              <a:rPr lang="fr-FR" dirty="0"/>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E65851AD-FDDC-3C4F-8A6F-3BE2EF9B2830}"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3AB56B9E-7F43-8E41-9E58-E6DAAE64C78D}" type="datetime1">
              <a:rPr lang="fr-FR" smtClean="0"/>
              <a:pPr/>
              <a:t>17/07/2025</a:t>
            </a:fld>
            <a:endParaRPr lang="fr-FR" dirty="0"/>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b="0" i="0">
                <a:latin typeface="Proxima Nova Rg" panose="02000506030000020004" pitchFamily="2" charset="0"/>
              </a:defRPr>
            </a:lvl1pPr>
          </a:lstStyle>
          <a:p>
            <a:r>
              <a:rPr lang="fr-FR" dirty="0"/>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b="0" i="0">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lvl1pPr>
              <a:defRPr b="0" i="0">
                <a:latin typeface="Proxima Nova Rg" panose="02000506030000020004" pitchFamily="2" charset="0"/>
              </a:defRPr>
            </a:lvl1pPr>
          </a:lstStyle>
          <a:p>
            <a:endParaRPr lang="fr-FR" dirty="0"/>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28CC19E4-4D34-C84F-A679-98E10E83CBBE}" type="datetime1">
              <a:rPr lang="fr-FR" smtClean="0"/>
              <a:pPr/>
              <a:t>17/07/2025</a:t>
            </a:fld>
            <a:endParaRPr lang="fr-FR" dirty="0"/>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0" i="0">
                <a:solidFill>
                  <a:schemeClr val="tx1"/>
                </a:solidFill>
                <a:latin typeface="Proxima Nova Rg" panose="02000506030000020004" pitchFamily="2" charset="0"/>
              </a:defRPr>
            </a:lvl1pPr>
          </a:lstStyle>
          <a:p>
            <a:r>
              <a:rPr lang="fr-FR" dirty="0"/>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b="0" i="0">
                <a:solidFill>
                  <a:schemeClr val="tx1"/>
                </a:solidFill>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lvl1pPr>
              <a:defRPr b="0" i="0">
                <a:latin typeface="Proxima Nova Rg" panose="02000506030000020004" pitchFamily="2" charset="0"/>
              </a:defRPr>
            </a:lvl1pPr>
          </a:lstStyle>
          <a:p>
            <a:endParaRPr lang="fr-FR" dirty="0"/>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68543627-7124-6A4C-8457-69E116A7BD4E}" type="datetime1">
              <a:rPr lang="fr-FR" smtClean="0"/>
              <a:pPr/>
              <a:t>17/07/2025</a:t>
            </a:fld>
            <a:endParaRPr lang="fr-FR" dirty="0"/>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0" i="0">
                <a:solidFill>
                  <a:schemeClr val="bg1"/>
                </a:solidFill>
                <a:latin typeface="Proxima Nova Rg" panose="02000506030000020004" pitchFamily="2"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b="0" i="0">
                <a:solidFill>
                  <a:schemeClr val="bg1"/>
                </a:solidFill>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lvl1pPr>
              <a:defRPr b="0" i="0">
                <a:latin typeface="Proxima Nova Rg" panose="02000506030000020004" pitchFamily="2" charset="0"/>
              </a:defRPr>
            </a:lvl1pPr>
          </a:lstStyle>
          <a:p>
            <a:endParaRPr lang="fr-FR" dirty="0"/>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Proxima Nova Rg" panose="02000506030000020004" pitchFamily="2" charset="0"/>
              </a:defRPr>
            </a:lvl1pPr>
          </a:lstStyle>
          <a:p>
            <a:fld id="{B579D360-7397-F14E-AE79-5CAF3C8FDBDA}" type="datetime1">
              <a:rPr lang="fr-FR" smtClean="0"/>
              <a:pPr/>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0" i="0">
                <a:solidFill>
                  <a:schemeClr val="bg1"/>
                </a:solidFill>
                <a:latin typeface="Proxima Nova Rg" panose="02000506030000020004" pitchFamily="2"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b="0" i="0">
                <a:solidFill>
                  <a:schemeClr val="bg1"/>
                </a:solidFill>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Proxima Nova Rg" panose="02000506030000020004" pitchFamily="2" charset="0"/>
              </a:defRPr>
            </a:lvl1pPr>
          </a:lstStyle>
          <a:p>
            <a:fld id="{B579D360-7397-F14E-AE79-5CAF3C8FDBDA}" type="datetime1">
              <a:rPr lang="fr-FR" smtClean="0"/>
              <a:pPr/>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b="0" i="0">
                <a:solidFill>
                  <a:schemeClr val="bg1"/>
                </a:solidFill>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Proxima Nova Rg" panose="02000506030000020004" pitchFamily="2" charset="0"/>
              </a:defRPr>
            </a:lvl1p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Proxima Nova Rg" panose="02000506030000020004" pitchFamily="2" charset="0"/>
              </a:defRPr>
            </a:lvl1pPr>
          </a:lstStyle>
          <a:p>
            <a:fld id="{BBA5CDF7-8828-9146-8A01-A294C185544C}" type="datetime1">
              <a:rPr lang="fr-FR" smtClean="0"/>
              <a:pPr/>
              <a:t>17/07/2025</a:t>
            </a:fld>
            <a:endParaRPr lang="fr-FR" dirty="0"/>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0" i="0">
                <a:solidFill>
                  <a:schemeClr val="tx1"/>
                </a:solidFill>
                <a:latin typeface="Proxima Nova Rg" panose="0200050603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Proxima Nova Rg" panose="02000506030000020004" pitchFamily="2" charset="0"/>
              </a:defRPr>
            </a:lvl1p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Proxima Nova Rg" panose="02000506030000020004" pitchFamily="2" charset="0"/>
              </a:defRPr>
            </a:lvl1pPr>
          </a:lstStyle>
          <a:p>
            <a:fld id="{DD0C5F35-932E-EA4B-818B-9BA878C5F5B0}" type="datetime1">
              <a:rPr lang="fr-FR" smtClean="0"/>
              <a:pPr/>
              <a:t>17/07/2025</a:t>
            </a:fld>
            <a:endParaRPr lang="fr-FR" dirty="0"/>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b="0" i="0">
                <a:latin typeface="Proxima Nova Rg" panose="02000506030000020004" pitchFamily="2" charset="0"/>
              </a:defRPr>
            </a:lvl1pPr>
            <a:lvl2pPr>
              <a:defRPr b="0" i="0">
                <a:latin typeface="Proxima Nova Rg" panose="02000506030000020004" pitchFamily="2" charset="0"/>
              </a:defRPr>
            </a:lvl2pPr>
            <a:lvl3pPr>
              <a:defRPr b="0" i="0">
                <a:latin typeface="Proxima Nova Rg" panose="02000506030000020004" pitchFamily="2" charset="0"/>
              </a:defRPr>
            </a:lvl3pPr>
            <a:lvl4pPr>
              <a:defRPr b="0" i="0">
                <a:latin typeface="Proxima Nova Rg" panose="02000506030000020004" pitchFamily="2" charset="0"/>
              </a:defRPr>
            </a:lvl4pPr>
            <a:lvl5pPr>
              <a:defRPr b="0" i="0">
                <a:latin typeface="Proxima Nova Rg" panose="02000506030000020004"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lvl1pPr>
              <a:defRPr b="0" i="0">
                <a:latin typeface="Proxima Nova Rg" panose="02000506030000020004" pitchFamily="2" charset="0"/>
              </a:defRPr>
            </a:lvl1pPr>
          </a:lstStyle>
          <a:p>
            <a:r>
              <a:rPr lang="fr-FR" dirty="0"/>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01C7EECF-DAF4-824A-924E-5394AD3266DD}" type="datetime1">
              <a:rPr lang="fr-FR" smtClean="0"/>
              <a:pPr/>
              <a:t>17/07/2025</a:t>
            </a:fld>
            <a:endParaRPr lang="fr-FR" dirty="0"/>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lvl1pPr>
              <a:defRPr b="0" i="0">
                <a:latin typeface="Proxima Nova Rg" panose="02000506030000020004" pitchFamily="2" charset="0"/>
              </a:defRPr>
            </a:lvl1pPr>
            <a:lvl2pPr>
              <a:defRPr b="0" i="0">
                <a:latin typeface="Proxima Nova Rg" panose="02000506030000020004" pitchFamily="2" charset="0"/>
              </a:defRPr>
            </a:lvl2pPr>
            <a:lvl3pPr>
              <a:defRPr b="0" i="0">
                <a:latin typeface="Proxima Nova Rg" panose="02000506030000020004" pitchFamily="2" charset="0"/>
              </a:defRPr>
            </a:lvl3pPr>
            <a:lvl4pPr>
              <a:defRPr b="0" i="0">
                <a:latin typeface="Proxima Nova Rg" panose="02000506030000020004" pitchFamily="2" charset="0"/>
              </a:defRPr>
            </a:lvl4pPr>
            <a:lvl5pPr>
              <a:defRPr b="0" i="0">
                <a:latin typeface="Proxima Nova Rg" panose="02000506030000020004"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lvl1pPr>
              <a:defRPr b="0" i="0">
                <a:latin typeface="Proxima Nova Rg" panose="02000506030000020004" pitchFamily="2" charset="0"/>
              </a:defRPr>
            </a:lvl1pPr>
            <a:lvl2pPr>
              <a:defRPr b="0" i="0">
                <a:latin typeface="Proxima Nova Rg" panose="02000506030000020004" pitchFamily="2" charset="0"/>
              </a:defRPr>
            </a:lvl2pPr>
            <a:lvl3pPr>
              <a:defRPr b="0" i="0">
                <a:latin typeface="Proxima Nova Rg" panose="02000506030000020004" pitchFamily="2" charset="0"/>
              </a:defRPr>
            </a:lvl3pPr>
            <a:lvl4pPr>
              <a:defRPr b="0" i="0">
                <a:latin typeface="Proxima Nova Rg" panose="02000506030000020004" pitchFamily="2" charset="0"/>
              </a:defRPr>
            </a:lvl4pPr>
            <a:lvl5pPr>
              <a:defRPr b="0" i="0">
                <a:latin typeface="Proxima Nova Rg" panose="02000506030000020004" pitchFamily="2"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lvl1pPr>
              <a:defRPr b="0" i="0">
                <a:latin typeface="Proxima Nova Rg" panose="02000506030000020004" pitchFamily="2" charset="0"/>
              </a:defRPr>
            </a:lvl1pPr>
          </a:lstStyle>
          <a:p>
            <a:r>
              <a:rPr lang="fr-FR" dirty="0"/>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Proxima Nova Rg" panose="02000506030000020004" pitchFamily="2" charset="0"/>
            </a:endParaRP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Proxima Nova Rg" panose="02000506030000020004" pitchFamily="2" charset="0"/>
              </a:defRPr>
            </a:lvl1pPr>
          </a:lstStyle>
          <a:p>
            <a:fld id="{EFE00518-A532-3A4E-B62E-D9D9C61881CD}" type="datetime1">
              <a:rPr lang="fr-FR" smtClean="0"/>
              <a:pPr/>
              <a:t>17/07/2025</a:t>
            </a:fld>
            <a:endParaRPr lang="fr-FR" dirty="0"/>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Proxima Nova Rg" panose="02000506030000020004" pitchFamily="2" charset="0"/>
              </a:defRPr>
            </a:lvl1pPr>
          </a:lstStyle>
          <a:p>
            <a:fld id="{8370BC99-CA8C-FA4D-90DF-6F9587114C34}" type="datetime1">
              <a:rPr lang="fr-FR" smtClean="0"/>
              <a:pPr/>
              <a:t>17/07/2025</a:t>
            </a:fld>
            <a:endParaRPr lang="fr-FR" dirty="0"/>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Proxima Nova Rg" panose="02000506030000020004" pitchFamily="2"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endParaRPr lang="fr-FR" dirty="0"/>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Proxima Nova Rg" panose="02000506030000020004" pitchFamily="2"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0" i="0" kern="1200">
          <a:solidFill>
            <a:schemeClr val="tx1"/>
          </a:solidFill>
          <a:latin typeface="Proxima Nova Rg" panose="02000506030000020004" pitchFamily="2" charset="0"/>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18.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19.pn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3" y="2468727"/>
            <a:ext cx="4316972" cy="2512218"/>
          </a:xfrm>
        </p:spPr>
        <p:txBody>
          <a:bodyPr>
            <a:normAutofit/>
          </a:bodyPr>
          <a:lstStyle/>
          <a:p>
            <a:r>
              <a:rPr lang="it-IT" sz="7200" b="1" dirty="0">
                <a:solidFill>
                  <a:srgbClr val="1A1549"/>
                </a:solidFill>
              </a:rPr>
              <a:t>Paper Power</a:t>
            </a: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dirty="0"/>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0DEFC-1E7E-44E8-8610-C6A95ED800B6}"/>
            </a:ext>
          </a:extLst>
        </p:cNvPr>
        <p:cNvGrpSpPr/>
        <p:nvPr/>
      </p:nvGrpSpPr>
      <p:grpSpPr>
        <a:xfrm>
          <a:off x="0" y="0"/>
          <a:ext cx="0" cy="0"/>
          <a:chOff x="0" y="0"/>
          <a:chExt cx="0" cy="0"/>
        </a:xfrm>
      </p:grpSpPr>
      <p:pic>
        <p:nvPicPr>
          <p:cNvPr id="3" name="Picture Placeholder 14">
            <a:extLst>
              <a:ext uri="{FF2B5EF4-FFF2-40B4-BE49-F238E27FC236}">
                <a16:creationId xmlns:a16="http://schemas.microsoft.com/office/drawing/2014/main" id="{E21AFA96-8EBF-E0C5-4027-37F7E68B7AB7}"/>
              </a:ext>
            </a:extLst>
          </p:cNvPr>
          <p:cNvPicPr>
            <a:picLocks noChangeAspect="1"/>
          </p:cNvPicPr>
          <p:nvPr/>
        </p:nvPicPr>
        <p:blipFill>
          <a:blip r:embed="rId3" cstate="screen">
            <a:extLst>
              <a:ext uri="{28A0092B-C50C-407E-A947-70E740481C1C}">
                <a14:useLocalDpi xmlns:a14="http://schemas.microsoft.com/office/drawing/2010/main"/>
              </a:ext>
            </a:extLst>
          </a:blip>
          <a:srcRect b="-225"/>
          <a:stretch>
            <a:fillRect/>
          </a:stretch>
        </p:blipFill>
        <p:spPr>
          <a:xfrm flipH="1">
            <a:off x="7532971" y="-1031782"/>
            <a:ext cx="8246718" cy="8246718"/>
          </a:xfrm>
          <a:prstGeom prst="ellipse">
            <a:avLst/>
          </a:prstGeom>
        </p:spPr>
      </p:pic>
      <p:sp>
        <p:nvSpPr>
          <p:cNvPr id="7" name="Titolo 6">
            <a:extLst>
              <a:ext uri="{FF2B5EF4-FFF2-40B4-BE49-F238E27FC236}">
                <a16:creationId xmlns:a16="http://schemas.microsoft.com/office/drawing/2014/main" id="{670C8D86-562B-4A22-5C92-FF5987287502}"/>
              </a:ext>
            </a:extLst>
          </p:cNvPr>
          <p:cNvSpPr>
            <a:spLocks noGrp="1"/>
          </p:cNvSpPr>
          <p:nvPr>
            <p:ph type="title"/>
          </p:nvPr>
        </p:nvSpPr>
        <p:spPr>
          <a:xfrm>
            <a:off x="335360" y="764704"/>
            <a:ext cx="8719589" cy="936104"/>
          </a:xfrm>
        </p:spPr>
        <p:txBody>
          <a:bodyPr/>
          <a:lstStyle/>
          <a:p>
            <a:r>
              <a:rPr lang="it-IT" b="1" dirty="0"/>
              <a:t>The Eco-Shelter Challenge</a:t>
            </a:r>
          </a:p>
        </p:txBody>
      </p:sp>
      <p:sp>
        <p:nvSpPr>
          <p:cNvPr id="4" name="Segnaposto piè di pagina 3">
            <a:extLst>
              <a:ext uri="{FF2B5EF4-FFF2-40B4-BE49-F238E27FC236}">
                <a16:creationId xmlns:a16="http://schemas.microsoft.com/office/drawing/2014/main" id="{BA2F08BF-580B-6392-26E6-923CE1271A5D}"/>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42D81183-1B20-C614-C72F-42D2B39693E8}"/>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2DA49CCF-5619-F78C-A57F-BDEF618D6D42}"/>
              </a:ext>
            </a:extLst>
          </p:cNvPr>
          <p:cNvSpPr>
            <a:spLocks noGrp="1"/>
          </p:cNvSpPr>
          <p:nvPr>
            <p:ph type="sldNum" sz="quarter" idx="12"/>
          </p:nvPr>
        </p:nvSpPr>
        <p:spPr/>
        <p:txBody>
          <a:bodyPr/>
          <a:lstStyle/>
          <a:p>
            <a:fld id="{3686A617-C4D3-4D9A-8A46-533505A69CB9}" type="slidenum">
              <a:rPr lang="fr-FR" smtClean="0"/>
              <a:pPr/>
              <a:t>10</a:t>
            </a:fld>
            <a:endParaRPr lang="fr-FR" dirty="0"/>
          </a:p>
        </p:txBody>
      </p:sp>
      <p:sp>
        <p:nvSpPr>
          <p:cNvPr id="2" name="Segnaposto contenuto 8">
            <a:extLst>
              <a:ext uri="{FF2B5EF4-FFF2-40B4-BE49-F238E27FC236}">
                <a16:creationId xmlns:a16="http://schemas.microsoft.com/office/drawing/2014/main" id="{87F14B82-EB00-4CFE-E23E-BC821CE7245A}"/>
              </a:ext>
            </a:extLst>
          </p:cNvPr>
          <p:cNvSpPr txBox="1">
            <a:spLocks/>
          </p:cNvSpPr>
          <p:nvPr/>
        </p:nvSpPr>
        <p:spPr>
          <a:xfrm>
            <a:off x="300038" y="1893726"/>
            <a:ext cx="11398903" cy="46634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10000"/>
              </a:lnSpc>
              <a:buNone/>
            </a:pPr>
            <a:r>
              <a:rPr lang="en-GB" sz="2200" dirty="0">
                <a:solidFill>
                  <a:srgbClr val="000000"/>
                </a:solidFill>
                <a:ea typeface="+mn-lt"/>
                <a:cs typeface="+mn-lt"/>
              </a:rPr>
              <a:t>Paper tube shelters</a:t>
            </a:r>
          </a:p>
        </p:txBody>
      </p:sp>
      <p:grpSp>
        <p:nvGrpSpPr>
          <p:cNvPr id="19" name="Group 18">
            <a:extLst>
              <a:ext uri="{FF2B5EF4-FFF2-40B4-BE49-F238E27FC236}">
                <a16:creationId xmlns:a16="http://schemas.microsoft.com/office/drawing/2014/main" id="{1C35D721-99E3-2514-F269-F61750A3B4E8}"/>
              </a:ext>
            </a:extLst>
          </p:cNvPr>
          <p:cNvGrpSpPr/>
          <p:nvPr/>
        </p:nvGrpSpPr>
        <p:grpSpPr>
          <a:xfrm>
            <a:off x="300035" y="2606776"/>
            <a:ext cx="5795965" cy="974684"/>
            <a:chOff x="300036" y="2682238"/>
            <a:chExt cx="5795965" cy="974684"/>
          </a:xfrm>
        </p:grpSpPr>
        <p:sp>
          <p:nvSpPr>
            <p:cNvPr id="9" name="Segnaposto contenuto 8">
              <a:extLst>
                <a:ext uri="{FF2B5EF4-FFF2-40B4-BE49-F238E27FC236}">
                  <a16:creationId xmlns:a16="http://schemas.microsoft.com/office/drawing/2014/main" id="{EE27BA2C-4CD8-1B22-99AC-35402BADC3F4}"/>
                </a:ext>
              </a:extLst>
            </p:cNvPr>
            <p:cNvSpPr txBox="1">
              <a:spLocks/>
            </p:cNvSpPr>
            <p:nvPr/>
          </p:nvSpPr>
          <p:spPr>
            <a:xfrm>
              <a:off x="838201" y="2682238"/>
              <a:ext cx="5257800" cy="97468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2200" dirty="0">
                  <a:solidFill>
                    <a:srgbClr val="000000"/>
                  </a:solidFill>
                  <a:ea typeface="+mn-lt"/>
                  <a:cs typeface="+mn-lt"/>
                </a:rPr>
                <a:t>Architect Shigeru Ban designs strong shelters using paper tubes! </a:t>
              </a:r>
              <a:endParaRPr lang="en-US" sz="2200" dirty="0">
                <a:solidFill>
                  <a:srgbClr val="000000"/>
                </a:solidFill>
                <a:ea typeface="+mn-lt"/>
                <a:cs typeface="+mn-lt"/>
              </a:endParaRPr>
            </a:p>
          </p:txBody>
        </p:sp>
        <p:sp>
          <p:nvSpPr>
            <p:cNvPr id="11" name="Segnaposto contenuto 8">
              <a:extLst>
                <a:ext uri="{FF2B5EF4-FFF2-40B4-BE49-F238E27FC236}">
                  <a16:creationId xmlns:a16="http://schemas.microsoft.com/office/drawing/2014/main" id="{74AF7EEE-E207-59BC-7CFB-3EC53BFA17D6}"/>
                </a:ext>
              </a:extLst>
            </p:cNvPr>
            <p:cNvSpPr txBox="1">
              <a:spLocks/>
            </p:cNvSpPr>
            <p:nvPr/>
          </p:nvSpPr>
          <p:spPr>
            <a:xfrm>
              <a:off x="300036" y="268223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solidFill>
                    <a:srgbClr val="000000"/>
                  </a:solidFill>
                  <a:ea typeface="+mn-lt"/>
                  <a:cs typeface="+mn-lt"/>
                </a:rPr>
                <a:t>👷</a:t>
              </a:r>
            </a:p>
          </p:txBody>
        </p:sp>
      </p:grpSp>
      <p:grpSp>
        <p:nvGrpSpPr>
          <p:cNvPr id="20" name="Group 19">
            <a:extLst>
              <a:ext uri="{FF2B5EF4-FFF2-40B4-BE49-F238E27FC236}">
                <a16:creationId xmlns:a16="http://schemas.microsoft.com/office/drawing/2014/main" id="{3A7D1187-21FF-BA37-6ADA-B7A1E3D5B32B}"/>
              </a:ext>
            </a:extLst>
          </p:cNvPr>
          <p:cNvGrpSpPr/>
          <p:nvPr/>
        </p:nvGrpSpPr>
        <p:grpSpPr>
          <a:xfrm>
            <a:off x="254935" y="3633957"/>
            <a:ext cx="5841064" cy="975159"/>
            <a:chOff x="300038" y="3476247"/>
            <a:chExt cx="5841064" cy="975159"/>
          </a:xfrm>
        </p:grpSpPr>
        <p:sp>
          <p:nvSpPr>
            <p:cNvPr id="13" name="Segnaposto contenuto 8">
              <a:extLst>
                <a:ext uri="{FF2B5EF4-FFF2-40B4-BE49-F238E27FC236}">
                  <a16:creationId xmlns:a16="http://schemas.microsoft.com/office/drawing/2014/main" id="{B7A1668C-5D89-4230-81E1-E41723A21F84}"/>
                </a:ext>
              </a:extLst>
            </p:cNvPr>
            <p:cNvSpPr txBox="1">
              <a:spLocks/>
            </p:cNvSpPr>
            <p:nvPr/>
          </p:nvSpPr>
          <p:spPr>
            <a:xfrm>
              <a:off x="300038" y="3476247"/>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solidFill>
                    <a:srgbClr val="000000"/>
                  </a:solidFill>
                  <a:ea typeface="+mn-lt"/>
                  <a:cs typeface="+mn-lt"/>
                </a:rPr>
                <a:t>📦</a:t>
              </a:r>
            </a:p>
          </p:txBody>
        </p:sp>
        <p:sp>
          <p:nvSpPr>
            <p:cNvPr id="17" name="Segnaposto contenuto 8">
              <a:extLst>
                <a:ext uri="{FF2B5EF4-FFF2-40B4-BE49-F238E27FC236}">
                  <a16:creationId xmlns:a16="http://schemas.microsoft.com/office/drawing/2014/main" id="{901516A1-59C9-C693-5DF5-C8C7A2056F98}"/>
                </a:ext>
              </a:extLst>
            </p:cNvPr>
            <p:cNvSpPr txBox="1">
              <a:spLocks/>
            </p:cNvSpPr>
            <p:nvPr/>
          </p:nvSpPr>
          <p:spPr>
            <a:xfrm>
              <a:off x="838199" y="3509766"/>
              <a:ext cx="5302903" cy="941640"/>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2200" dirty="0">
                  <a:solidFill>
                    <a:srgbClr val="000000"/>
                  </a:solidFill>
                  <a:ea typeface="+mn-lt"/>
                  <a:cs typeface="+mn-lt"/>
                </a:rPr>
                <a:t>These shelters are quick to build, safe, and made from recycled materials. </a:t>
              </a:r>
              <a:endParaRPr lang="en-US" sz="2200" dirty="0">
                <a:solidFill>
                  <a:srgbClr val="000000"/>
                </a:solidFill>
                <a:ea typeface="+mn-lt"/>
                <a:cs typeface="+mn-lt"/>
              </a:endParaRPr>
            </a:p>
          </p:txBody>
        </p:sp>
      </p:grpSp>
      <p:grpSp>
        <p:nvGrpSpPr>
          <p:cNvPr id="21" name="Group 20">
            <a:extLst>
              <a:ext uri="{FF2B5EF4-FFF2-40B4-BE49-F238E27FC236}">
                <a16:creationId xmlns:a16="http://schemas.microsoft.com/office/drawing/2014/main" id="{54C52FB1-162C-474C-B1F4-378EA9298793}"/>
              </a:ext>
            </a:extLst>
          </p:cNvPr>
          <p:cNvGrpSpPr/>
          <p:nvPr/>
        </p:nvGrpSpPr>
        <p:grpSpPr>
          <a:xfrm>
            <a:off x="300034" y="4789373"/>
            <a:ext cx="5795966" cy="1014383"/>
            <a:chOff x="300035" y="4644878"/>
            <a:chExt cx="5795966" cy="1014383"/>
          </a:xfrm>
        </p:grpSpPr>
        <p:sp>
          <p:nvSpPr>
            <p:cNvPr id="14" name="Segnaposto contenuto 8">
              <a:extLst>
                <a:ext uri="{FF2B5EF4-FFF2-40B4-BE49-F238E27FC236}">
                  <a16:creationId xmlns:a16="http://schemas.microsoft.com/office/drawing/2014/main" id="{5DAEF6F6-302D-D3EA-4ADC-15D02A16C0F6}"/>
                </a:ext>
              </a:extLst>
            </p:cNvPr>
            <p:cNvSpPr txBox="1">
              <a:spLocks/>
            </p:cNvSpPr>
            <p:nvPr/>
          </p:nvSpPr>
          <p:spPr>
            <a:xfrm>
              <a:off x="300035" y="464487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solidFill>
                    <a:srgbClr val="000000"/>
                  </a:solidFill>
                  <a:ea typeface="+mn-lt"/>
                  <a:cs typeface="+mn-lt"/>
                </a:rPr>
                <a:t>🏕️</a:t>
              </a:r>
            </a:p>
          </p:txBody>
        </p:sp>
        <p:sp>
          <p:nvSpPr>
            <p:cNvPr id="18" name="Segnaposto contenuto 8">
              <a:extLst>
                <a:ext uri="{FF2B5EF4-FFF2-40B4-BE49-F238E27FC236}">
                  <a16:creationId xmlns:a16="http://schemas.microsoft.com/office/drawing/2014/main" id="{04D17F6A-ED75-566B-DF87-C93A5EAB10BF}"/>
                </a:ext>
              </a:extLst>
            </p:cNvPr>
            <p:cNvSpPr txBox="1">
              <a:spLocks/>
            </p:cNvSpPr>
            <p:nvPr/>
          </p:nvSpPr>
          <p:spPr>
            <a:xfrm>
              <a:off x="840033" y="4684577"/>
              <a:ext cx="5255968" cy="97468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2200" dirty="0">
                  <a:solidFill>
                    <a:srgbClr val="000000"/>
                  </a:solidFill>
                  <a:ea typeface="+mn-lt"/>
                  <a:cs typeface="+mn-lt"/>
                </a:rPr>
                <a:t>They’ve been used around the world to help people after disasters. </a:t>
              </a:r>
              <a:endParaRPr lang="en-US" sz="2200" dirty="0">
                <a:solidFill>
                  <a:srgbClr val="000000"/>
                </a:solidFill>
                <a:ea typeface="+mn-lt"/>
                <a:cs typeface="+mn-lt"/>
              </a:endParaRPr>
            </a:p>
          </p:txBody>
        </p:sp>
      </p:grpSp>
      <p:grpSp>
        <p:nvGrpSpPr>
          <p:cNvPr id="12" name="Group 11">
            <a:extLst>
              <a:ext uri="{FF2B5EF4-FFF2-40B4-BE49-F238E27FC236}">
                <a16:creationId xmlns:a16="http://schemas.microsoft.com/office/drawing/2014/main" id="{97C69A6E-B04C-BD18-7B26-AC90367286DB}"/>
              </a:ext>
            </a:extLst>
          </p:cNvPr>
          <p:cNvGrpSpPr/>
          <p:nvPr/>
        </p:nvGrpSpPr>
        <p:grpSpPr>
          <a:xfrm>
            <a:off x="6544738" y="4264591"/>
            <a:ext cx="5503827" cy="1769545"/>
            <a:chOff x="340181" y="-1707608"/>
            <a:chExt cx="5503827" cy="1769545"/>
          </a:xfrm>
        </p:grpSpPr>
        <p:grpSp>
          <p:nvGrpSpPr>
            <p:cNvPr id="16" name="Group 15">
              <a:extLst>
                <a:ext uri="{FF2B5EF4-FFF2-40B4-BE49-F238E27FC236}">
                  <a16:creationId xmlns:a16="http://schemas.microsoft.com/office/drawing/2014/main" id="{3EFCDA22-E6A7-F669-DB6B-12F67A621ABD}"/>
                </a:ext>
              </a:extLst>
            </p:cNvPr>
            <p:cNvGrpSpPr/>
            <p:nvPr/>
          </p:nvGrpSpPr>
          <p:grpSpPr>
            <a:xfrm>
              <a:off x="340181" y="-1707608"/>
              <a:ext cx="5503827" cy="1769545"/>
              <a:chOff x="334959" y="1700808"/>
              <a:chExt cx="5503827" cy="1769545"/>
            </a:xfrm>
            <a:solidFill>
              <a:srgbClr val="FF9E1B"/>
            </a:solidFill>
          </p:grpSpPr>
          <p:sp>
            <p:nvSpPr>
              <p:cNvPr id="23" name="Snip and Round Single Corner of Rectangle 22">
                <a:extLst>
                  <a:ext uri="{FF2B5EF4-FFF2-40B4-BE49-F238E27FC236}">
                    <a16:creationId xmlns:a16="http://schemas.microsoft.com/office/drawing/2014/main" id="{77642622-4E23-D505-6909-A8E7FE791729}"/>
                  </a:ext>
                </a:extLst>
              </p:cNvPr>
              <p:cNvSpPr/>
              <p:nvPr/>
            </p:nvSpPr>
            <p:spPr>
              <a:xfrm flipH="1">
                <a:off x="334959" y="1700808"/>
                <a:ext cx="5503827" cy="1769545"/>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24" name="Right Triangle 23">
                <a:extLst>
                  <a:ext uri="{FF2B5EF4-FFF2-40B4-BE49-F238E27FC236}">
                    <a16:creationId xmlns:a16="http://schemas.microsoft.com/office/drawing/2014/main" id="{659532E3-40C9-FE8A-F6F1-F2E7CBB38D04}"/>
                  </a:ext>
                </a:extLst>
              </p:cNvPr>
              <p:cNvSpPr/>
              <p:nvPr/>
            </p:nvSpPr>
            <p:spPr>
              <a:xfrm rot="16200000">
                <a:off x="334385" y="1701382"/>
                <a:ext cx="297875" cy="29672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22" name="Titolo 6">
              <a:extLst>
                <a:ext uri="{FF2B5EF4-FFF2-40B4-BE49-F238E27FC236}">
                  <a16:creationId xmlns:a16="http://schemas.microsoft.com/office/drawing/2014/main" id="{945EC007-278E-D447-5852-B723B6BA7DCA}"/>
                </a:ext>
              </a:extLst>
            </p:cNvPr>
            <p:cNvSpPr txBox="1">
              <a:spLocks/>
            </p:cNvSpPr>
            <p:nvPr/>
          </p:nvSpPr>
          <p:spPr>
            <a:xfrm>
              <a:off x="731378" y="-1572117"/>
              <a:ext cx="4956031" cy="1530071"/>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US" sz="2400" b="0" u="none" strike="noStrike" dirty="0">
                  <a:solidFill>
                    <a:schemeClr val="bg1"/>
                  </a:solidFill>
                  <a:effectLst/>
                  <a:latin typeface="Proxima Nova Rg" panose="02000506030000020004" pitchFamily="2" charset="0"/>
                </a:rPr>
                <a:t>Fun fact: Rolling paper into tubes makes it much stronger – even strong enough to build walls and support roofs!</a:t>
              </a:r>
              <a:endParaRPr lang="en-US" sz="2400" b="0" dirty="0">
                <a:solidFill>
                  <a:schemeClr val="bg1"/>
                </a:solidFill>
                <a:effectLst/>
                <a:latin typeface="Proxima Nova Rg" panose="02000506030000020004" pitchFamily="2" charset="0"/>
              </a:endParaRPr>
            </a:p>
          </p:txBody>
        </p:sp>
      </p:grpSp>
    </p:spTree>
    <p:extLst>
      <p:ext uri="{BB962C8B-B14F-4D97-AF65-F5344CB8AC3E}">
        <p14:creationId xmlns:p14="http://schemas.microsoft.com/office/powerpoint/2010/main" val="119764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0225D-FD38-FA60-039A-4DD3E459B467}"/>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27CF756-928B-3269-86F4-E86561026CD3}"/>
              </a:ext>
            </a:extLst>
          </p:cNvPr>
          <p:cNvSpPr>
            <a:spLocks noGrp="1"/>
          </p:cNvSpPr>
          <p:nvPr>
            <p:ph type="title"/>
          </p:nvPr>
        </p:nvSpPr>
        <p:spPr>
          <a:xfrm>
            <a:off x="335360" y="764704"/>
            <a:ext cx="8719589" cy="936104"/>
          </a:xfrm>
        </p:spPr>
        <p:txBody>
          <a:bodyPr/>
          <a:lstStyle/>
          <a:p>
            <a:r>
              <a:rPr lang="it-IT" b="1" dirty="0"/>
              <a:t>The Eco-Shelter Challenge</a:t>
            </a:r>
          </a:p>
        </p:txBody>
      </p:sp>
      <p:sp>
        <p:nvSpPr>
          <p:cNvPr id="4" name="Segnaposto piè di pagina 3">
            <a:extLst>
              <a:ext uri="{FF2B5EF4-FFF2-40B4-BE49-F238E27FC236}">
                <a16:creationId xmlns:a16="http://schemas.microsoft.com/office/drawing/2014/main" id="{5B203D17-E542-4495-EBAA-880216704CC5}"/>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7902AC7C-181A-9CCC-C4DC-9941A698F76A}"/>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4582E2FE-A416-9C99-909C-4FF541F278AB}"/>
              </a:ext>
            </a:extLst>
          </p:cNvPr>
          <p:cNvSpPr>
            <a:spLocks noGrp="1"/>
          </p:cNvSpPr>
          <p:nvPr>
            <p:ph type="sldNum" sz="quarter" idx="12"/>
          </p:nvPr>
        </p:nvSpPr>
        <p:spPr/>
        <p:txBody>
          <a:bodyPr/>
          <a:lstStyle/>
          <a:p>
            <a:fld id="{3686A617-C4D3-4D9A-8A46-533505A69CB9}" type="slidenum">
              <a:rPr lang="fr-FR" smtClean="0"/>
              <a:pPr/>
              <a:t>11</a:t>
            </a:fld>
            <a:endParaRPr lang="fr-FR" dirty="0"/>
          </a:p>
        </p:txBody>
      </p:sp>
      <p:sp>
        <p:nvSpPr>
          <p:cNvPr id="2" name="Segnaposto contenuto 8">
            <a:extLst>
              <a:ext uri="{FF2B5EF4-FFF2-40B4-BE49-F238E27FC236}">
                <a16:creationId xmlns:a16="http://schemas.microsoft.com/office/drawing/2014/main" id="{0B84D17A-5967-97FB-7990-E49A4273A923}"/>
              </a:ext>
            </a:extLst>
          </p:cNvPr>
          <p:cNvSpPr txBox="1">
            <a:spLocks/>
          </p:cNvSpPr>
          <p:nvPr/>
        </p:nvSpPr>
        <p:spPr>
          <a:xfrm>
            <a:off x="300039" y="1893725"/>
            <a:ext cx="5795962" cy="213426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200" dirty="0">
                <a:solidFill>
                  <a:srgbClr val="000000"/>
                </a:solidFill>
              </a:rPr>
              <a:t>Today, you will be building a small eco-shelter for a toy using paper.</a:t>
            </a:r>
          </a:p>
          <a:p>
            <a:pPr marL="0" indent="0">
              <a:lnSpc>
                <a:spcPct val="100000"/>
              </a:lnSpc>
              <a:buNone/>
            </a:pPr>
            <a:endParaRPr lang="en-US" sz="2200" dirty="0">
              <a:solidFill>
                <a:srgbClr val="000000"/>
              </a:solidFill>
            </a:endParaRPr>
          </a:p>
          <a:p>
            <a:pPr marL="0" indent="0">
              <a:lnSpc>
                <a:spcPct val="100000"/>
              </a:lnSpc>
              <a:buNone/>
            </a:pPr>
            <a:r>
              <a:rPr lang="en-GB" sz="2200" dirty="0">
                <a:solidFill>
                  <a:srgbClr val="000000"/>
                </a:solidFill>
              </a:rPr>
              <a:t>Designers create models and prototypes of their designs. This allows them to test them before they build the real thing.</a:t>
            </a:r>
          </a:p>
        </p:txBody>
      </p:sp>
      <p:grpSp>
        <p:nvGrpSpPr>
          <p:cNvPr id="21" name="Group 20">
            <a:extLst>
              <a:ext uri="{FF2B5EF4-FFF2-40B4-BE49-F238E27FC236}">
                <a16:creationId xmlns:a16="http://schemas.microsoft.com/office/drawing/2014/main" id="{02F26409-C9A4-7F8F-F86A-D25CA6C686DC}"/>
              </a:ext>
            </a:extLst>
          </p:cNvPr>
          <p:cNvGrpSpPr/>
          <p:nvPr/>
        </p:nvGrpSpPr>
        <p:grpSpPr>
          <a:xfrm>
            <a:off x="300038" y="4322869"/>
            <a:ext cx="5795961" cy="1487623"/>
            <a:chOff x="300040" y="4595324"/>
            <a:chExt cx="5795961" cy="1487623"/>
          </a:xfrm>
        </p:grpSpPr>
        <p:sp>
          <p:nvSpPr>
            <p:cNvPr id="14" name="Segnaposto contenuto 8">
              <a:extLst>
                <a:ext uri="{FF2B5EF4-FFF2-40B4-BE49-F238E27FC236}">
                  <a16:creationId xmlns:a16="http://schemas.microsoft.com/office/drawing/2014/main" id="{3DDECA6C-5A3B-0EDB-30CC-7120C3B34520}"/>
                </a:ext>
              </a:extLst>
            </p:cNvPr>
            <p:cNvSpPr txBox="1">
              <a:spLocks/>
            </p:cNvSpPr>
            <p:nvPr/>
          </p:nvSpPr>
          <p:spPr>
            <a:xfrm>
              <a:off x="300040" y="4595324"/>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600" dirty="0">
                  <a:solidFill>
                    <a:srgbClr val="000000"/>
                  </a:solidFill>
                  <a:ea typeface="+mn-lt"/>
                  <a:cs typeface="+mn-lt"/>
                </a:rPr>
                <a:t>🏕️</a:t>
              </a:r>
            </a:p>
          </p:txBody>
        </p:sp>
        <p:sp>
          <p:nvSpPr>
            <p:cNvPr id="18" name="Segnaposto contenuto 8">
              <a:extLst>
                <a:ext uri="{FF2B5EF4-FFF2-40B4-BE49-F238E27FC236}">
                  <a16:creationId xmlns:a16="http://schemas.microsoft.com/office/drawing/2014/main" id="{9657D311-D16B-325F-4C73-436687C1F1FF}"/>
                </a:ext>
              </a:extLst>
            </p:cNvPr>
            <p:cNvSpPr txBox="1">
              <a:spLocks/>
            </p:cNvSpPr>
            <p:nvPr/>
          </p:nvSpPr>
          <p:spPr>
            <a:xfrm>
              <a:off x="900954" y="4684577"/>
              <a:ext cx="5195047" cy="139837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buNone/>
              </a:pPr>
              <a:r>
                <a:rPr lang="en-GB" sz="2200" dirty="0">
                  <a:solidFill>
                    <a:srgbClr val="000000"/>
                  </a:solidFill>
                  <a:ea typeface="+mn-lt"/>
                  <a:cs typeface="+mn-lt"/>
                </a:rPr>
                <a:t>We’ll be testing the strength of the paper shelter models, using a fan or hairdryer. Think about how to strengthen, stiffen and reinforce your paper.</a:t>
              </a:r>
              <a:endParaRPr lang="en-US" sz="2200" dirty="0">
                <a:solidFill>
                  <a:srgbClr val="000000"/>
                </a:solidFill>
                <a:ea typeface="+mn-lt"/>
                <a:cs typeface="+mn-lt"/>
              </a:endParaRPr>
            </a:p>
          </p:txBody>
        </p:sp>
      </p:grpSp>
      <p:grpSp>
        <p:nvGrpSpPr>
          <p:cNvPr id="12" name="Group 11">
            <a:extLst>
              <a:ext uri="{FF2B5EF4-FFF2-40B4-BE49-F238E27FC236}">
                <a16:creationId xmlns:a16="http://schemas.microsoft.com/office/drawing/2014/main" id="{C00FA929-40AE-D6CC-2013-209FAD3F498E}"/>
              </a:ext>
            </a:extLst>
          </p:cNvPr>
          <p:cNvGrpSpPr/>
          <p:nvPr/>
        </p:nvGrpSpPr>
        <p:grpSpPr>
          <a:xfrm>
            <a:off x="7118691" y="2138695"/>
            <a:ext cx="4103653" cy="2972612"/>
            <a:chOff x="340176" y="-1707610"/>
            <a:chExt cx="4103653" cy="2972612"/>
          </a:xfrm>
        </p:grpSpPr>
        <p:grpSp>
          <p:nvGrpSpPr>
            <p:cNvPr id="16" name="Group 15">
              <a:extLst>
                <a:ext uri="{FF2B5EF4-FFF2-40B4-BE49-F238E27FC236}">
                  <a16:creationId xmlns:a16="http://schemas.microsoft.com/office/drawing/2014/main" id="{249F8802-75FD-D4ED-7DE0-F73B88076137}"/>
                </a:ext>
              </a:extLst>
            </p:cNvPr>
            <p:cNvGrpSpPr/>
            <p:nvPr/>
          </p:nvGrpSpPr>
          <p:grpSpPr>
            <a:xfrm>
              <a:off x="340176" y="-1707610"/>
              <a:ext cx="4103653" cy="2972612"/>
              <a:chOff x="334954" y="1700806"/>
              <a:chExt cx="4103653" cy="2972612"/>
            </a:xfrm>
            <a:solidFill>
              <a:srgbClr val="FF9E1B"/>
            </a:solidFill>
          </p:grpSpPr>
          <p:sp>
            <p:nvSpPr>
              <p:cNvPr id="23" name="Snip and Round Single Corner of Rectangle 22">
                <a:extLst>
                  <a:ext uri="{FF2B5EF4-FFF2-40B4-BE49-F238E27FC236}">
                    <a16:creationId xmlns:a16="http://schemas.microsoft.com/office/drawing/2014/main" id="{C3D0379A-DFDC-1A91-15CF-D7630C0821C1}"/>
                  </a:ext>
                </a:extLst>
              </p:cNvPr>
              <p:cNvSpPr/>
              <p:nvPr/>
            </p:nvSpPr>
            <p:spPr>
              <a:xfrm flipH="1">
                <a:off x="334954" y="1700807"/>
                <a:ext cx="4103653" cy="2972611"/>
              </a:xfrm>
              <a:prstGeom prst="snipRoundRect">
                <a:avLst>
                  <a:gd name="adj1" fmla="val 0"/>
                  <a:gd name="adj2" fmla="val 13394"/>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24" name="Right Triangle 23">
                <a:extLst>
                  <a:ext uri="{FF2B5EF4-FFF2-40B4-BE49-F238E27FC236}">
                    <a16:creationId xmlns:a16="http://schemas.microsoft.com/office/drawing/2014/main" id="{7E52BA57-016A-0D9E-6B1F-D79DA0914F50}"/>
                  </a:ext>
                </a:extLst>
              </p:cNvPr>
              <p:cNvSpPr/>
              <p:nvPr/>
            </p:nvSpPr>
            <p:spPr>
              <a:xfrm rot="16200000">
                <a:off x="332823" y="1702938"/>
                <a:ext cx="406901" cy="402638"/>
              </a:xfrm>
              <a:prstGeom prst="rtTriangle">
                <a:avLst/>
              </a:prstGeom>
              <a:solidFill>
                <a:srgbClr val="BB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22" name="Titolo 6">
              <a:extLst>
                <a:ext uri="{FF2B5EF4-FFF2-40B4-BE49-F238E27FC236}">
                  <a16:creationId xmlns:a16="http://schemas.microsoft.com/office/drawing/2014/main" id="{C013D680-CAC9-B2FE-15A9-2BB85CD2D76E}"/>
                </a:ext>
              </a:extLst>
            </p:cNvPr>
            <p:cNvSpPr txBox="1">
              <a:spLocks/>
            </p:cNvSpPr>
            <p:nvPr/>
          </p:nvSpPr>
          <p:spPr>
            <a:xfrm>
              <a:off x="742811" y="-1572117"/>
              <a:ext cx="3625715" cy="274012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US" sz="2400" b="0" u="none" strike="noStrike" dirty="0">
                  <a:solidFill>
                    <a:srgbClr val="000000"/>
                  </a:solidFill>
                  <a:effectLst/>
                  <a:latin typeface="Proxima Nova Rg" panose="02000506030000020004" pitchFamily="2" charset="0"/>
                </a:rPr>
                <a:t>Your paper shelter must:</a:t>
              </a:r>
            </a:p>
            <a:p>
              <a:pPr algn="l" rtl="0" fontAlgn="base">
                <a:lnSpc>
                  <a:spcPct val="100000"/>
                </a:lnSpc>
              </a:pPr>
              <a:endParaRPr lang="en-US" sz="2400" b="0" u="none" strike="noStrike" dirty="0">
                <a:solidFill>
                  <a:srgbClr val="000000"/>
                </a:solidFill>
                <a:effectLst/>
                <a:latin typeface="Proxima Nova Rg" panose="02000506030000020004" pitchFamily="2" charset="0"/>
              </a:endParaRPr>
            </a:p>
            <a:p>
              <a:pPr marL="342900" indent="-342900" algn="l" rtl="0" fontAlgn="base">
                <a:lnSpc>
                  <a:spcPct val="100000"/>
                </a:lnSpc>
                <a:buFont typeface="Wingdings" pitchFamily="2" charset="2"/>
                <a:buChar char="ü"/>
              </a:pPr>
              <a:r>
                <a:rPr lang="en-US" sz="2400" b="0" dirty="0">
                  <a:solidFill>
                    <a:srgbClr val="000000"/>
                  </a:solidFill>
                  <a:latin typeface="Proxima Nova Rg" panose="02000506030000020004" pitchFamily="2" charset="0"/>
                </a:rPr>
                <a:t>Stand up on its own</a:t>
              </a:r>
            </a:p>
            <a:p>
              <a:pPr marL="342900" indent="-342900" algn="l" rtl="0" fontAlgn="base">
                <a:lnSpc>
                  <a:spcPct val="100000"/>
                </a:lnSpc>
                <a:buFont typeface="Wingdings" pitchFamily="2" charset="2"/>
                <a:buChar char="ü"/>
              </a:pPr>
              <a:r>
                <a:rPr lang="en-US" sz="2400" b="0" dirty="0">
                  <a:solidFill>
                    <a:srgbClr val="000000"/>
                  </a:solidFill>
                  <a:latin typeface="Proxima Nova Rg" panose="02000506030000020004" pitchFamily="2" charset="0"/>
                </a:rPr>
                <a:t>Hold a small object (like a toy)</a:t>
              </a:r>
            </a:p>
            <a:p>
              <a:pPr marL="342900" indent="-342900" algn="l" rtl="0" fontAlgn="base">
                <a:lnSpc>
                  <a:spcPct val="100000"/>
                </a:lnSpc>
                <a:buFont typeface="Wingdings" pitchFamily="2" charset="2"/>
                <a:buChar char="ü"/>
              </a:pPr>
              <a:r>
                <a:rPr lang="en-US" sz="2400" b="0" dirty="0">
                  <a:solidFill>
                    <a:srgbClr val="000000"/>
                  </a:solidFill>
                  <a:effectLst/>
                  <a:latin typeface="Proxima Nova Rg" panose="02000506030000020004" pitchFamily="2" charset="0"/>
                </a:rPr>
                <a:t>Stay up in a gentle breeze</a:t>
              </a:r>
            </a:p>
          </p:txBody>
        </p:sp>
      </p:grpSp>
    </p:spTree>
    <p:extLst>
      <p:ext uri="{BB962C8B-B14F-4D97-AF65-F5344CB8AC3E}">
        <p14:creationId xmlns:p14="http://schemas.microsoft.com/office/powerpoint/2010/main" val="60240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4A01ACF-0BFA-745E-5D55-C1BEE98D253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09E6FD-D2FA-FE83-6097-61AC78ECA4F3}"/>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6" name="Segnaposto data 5">
            <a:extLst>
              <a:ext uri="{FF2B5EF4-FFF2-40B4-BE49-F238E27FC236}">
                <a16:creationId xmlns:a16="http://schemas.microsoft.com/office/drawing/2014/main" id="{6FFDBE7D-FD5B-4B3E-66EF-B20F417B120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28BAD00D-55D0-4936-5591-CA00AFF4F5E9}"/>
              </a:ext>
            </a:extLst>
          </p:cNvPr>
          <p:cNvSpPr>
            <a:spLocks noGrp="1"/>
          </p:cNvSpPr>
          <p:nvPr>
            <p:ph type="sldNum" sz="quarter" idx="12"/>
          </p:nvPr>
        </p:nvSpPr>
        <p:spPr/>
        <p:txBody>
          <a:bodyPr/>
          <a:lstStyle/>
          <a:p>
            <a:fld id="{3686A617-C4D3-4D9A-8A46-533505A69CB9}" type="slidenum">
              <a:rPr lang="fr-FR" smtClean="0"/>
              <a:pPr/>
              <a:t>12</a:t>
            </a:fld>
            <a:endParaRPr lang="fr-FR" dirty="0"/>
          </a:p>
        </p:txBody>
      </p:sp>
      <p:sp>
        <p:nvSpPr>
          <p:cNvPr id="12" name="Titolo 6">
            <a:extLst>
              <a:ext uri="{FF2B5EF4-FFF2-40B4-BE49-F238E27FC236}">
                <a16:creationId xmlns:a16="http://schemas.microsoft.com/office/drawing/2014/main" id="{AD35B8A7-F264-6B42-C798-C89D39113DA3}"/>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Proxima Nova Rg" panose="02000506030000020004" pitchFamily="2" charset="0"/>
              </a:rPr>
              <a:t>Building with paper</a:t>
            </a:r>
          </a:p>
        </p:txBody>
      </p:sp>
      <p:sp>
        <p:nvSpPr>
          <p:cNvPr id="11" name="Content Placeholder 2">
            <a:extLst>
              <a:ext uri="{FF2B5EF4-FFF2-40B4-BE49-F238E27FC236}">
                <a16:creationId xmlns:a16="http://schemas.microsoft.com/office/drawing/2014/main" id="{8FC45FDC-4ED3-D2F0-6E4B-53FBFAF6EFBF}"/>
              </a:ext>
            </a:extLst>
          </p:cNvPr>
          <p:cNvSpPr txBox="1">
            <a:spLocks/>
          </p:cNvSpPr>
          <p:nvPr/>
        </p:nvSpPr>
        <p:spPr>
          <a:xfrm>
            <a:off x="300038" y="1762492"/>
            <a:ext cx="11466138" cy="113858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Proxima Nova Rg" panose="02000506030000020004" pitchFamily="2" charset="0"/>
              </a:rPr>
              <a:t>Paper can be rolled, folded and layered to make it stronger.</a:t>
            </a:r>
          </a:p>
          <a:p>
            <a:pPr marL="0" indent="0">
              <a:lnSpc>
                <a:spcPct val="100000"/>
              </a:lnSpc>
              <a:buNone/>
            </a:pPr>
            <a:r>
              <a:rPr lang="en-GB" sz="2400" dirty="0">
                <a:solidFill>
                  <a:schemeClr val="bg1"/>
                </a:solidFill>
                <a:latin typeface="Proxima Nova Rg" panose="02000506030000020004" pitchFamily="2" charset="0"/>
                <a:ea typeface="+mn-lt"/>
                <a:cs typeface="+mn-lt"/>
              </a:rPr>
              <a:t>Here are some top tips to make your shelter strong:</a:t>
            </a:r>
          </a:p>
        </p:txBody>
      </p:sp>
      <p:grpSp>
        <p:nvGrpSpPr>
          <p:cNvPr id="13" name="Group 12">
            <a:extLst>
              <a:ext uri="{FF2B5EF4-FFF2-40B4-BE49-F238E27FC236}">
                <a16:creationId xmlns:a16="http://schemas.microsoft.com/office/drawing/2014/main" id="{24A63886-113F-2F0C-BB20-63FB704F5048}"/>
              </a:ext>
            </a:extLst>
          </p:cNvPr>
          <p:cNvGrpSpPr/>
          <p:nvPr/>
        </p:nvGrpSpPr>
        <p:grpSpPr>
          <a:xfrm>
            <a:off x="317498" y="3091867"/>
            <a:ext cx="11246973" cy="657130"/>
            <a:chOff x="300036" y="2682238"/>
            <a:chExt cx="11246973" cy="657130"/>
          </a:xfrm>
        </p:grpSpPr>
        <p:sp>
          <p:nvSpPr>
            <p:cNvPr id="18" name="Segnaposto contenuto 8">
              <a:extLst>
                <a:ext uri="{FF2B5EF4-FFF2-40B4-BE49-F238E27FC236}">
                  <a16:creationId xmlns:a16="http://schemas.microsoft.com/office/drawing/2014/main" id="{D1B86A91-3604-43FF-D64B-19CCD64E60B1}"/>
                </a:ext>
              </a:extLst>
            </p:cNvPr>
            <p:cNvSpPr txBox="1">
              <a:spLocks/>
            </p:cNvSpPr>
            <p:nvPr/>
          </p:nvSpPr>
          <p:spPr>
            <a:xfrm>
              <a:off x="838201" y="2682238"/>
              <a:ext cx="10708808" cy="657130"/>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dirty="0">
                  <a:solidFill>
                    <a:schemeClr val="bg1"/>
                  </a:solidFill>
                  <a:ea typeface="+mn-lt"/>
                  <a:cs typeface="+mn-lt"/>
                </a:rPr>
                <a:t>Use triangles – they’re great for strong shapes</a:t>
              </a:r>
              <a:endParaRPr lang="en-US" dirty="0">
                <a:solidFill>
                  <a:schemeClr val="bg1"/>
                </a:solidFill>
                <a:ea typeface="+mn-lt"/>
                <a:cs typeface="+mn-lt"/>
              </a:endParaRPr>
            </a:p>
          </p:txBody>
        </p:sp>
        <p:sp>
          <p:nvSpPr>
            <p:cNvPr id="19" name="Segnaposto contenuto 8">
              <a:extLst>
                <a:ext uri="{FF2B5EF4-FFF2-40B4-BE49-F238E27FC236}">
                  <a16:creationId xmlns:a16="http://schemas.microsoft.com/office/drawing/2014/main" id="{A28EE6FC-9EBA-D74F-AB8B-5911B2BFEC34}"/>
                </a:ext>
              </a:extLst>
            </p:cNvPr>
            <p:cNvSpPr txBox="1">
              <a:spLocks/>
            </p:cNvSpPr>
            <p:nvPr/>
          </p:nvSpPr>
          <p:spPr>
            <a:xfrm>
              <a:off x="300036" y="268223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ea typeface="+mn-lt"/>
                  <a:cs typeface="+mn-lt"/>
                </a:rPr>
                <a:t>🔺</a:t>
              </a:r>
              <a:endParaRPr lang="en-GB" sz="3200" dirty="0">
                <a:solidFill>
                  <a:srgbClr val="000000"/>
                </a:solidFill>
                <a:ea typeface="+mn-lt"/>
                <a:cs typeface="+mn-lt"/>
              </a:endParaRPr>
            </a:p>
          </p:txBody>
        </p:sp>
      </p:grpSp>
      <p:grpSp>
        <p:nvGrpSpPr>
          <p:cNvPr id="21" name="Group 20">
            <a:extLst>
              <a:ext uri="{FF2B5EF4-FFF2-40B4-BE49-F238E27FC236}">
                <a16:creationId xmlns:a16="http://schemas.microsoft.com/office/drawing/2014/main" id="{492EA333-B37A-3B9D-580F-D0F3F6353EDC}"/>
              </a:ext>
            </a:extLst>
          </p:cNvPr>
          <p:cNvGrpSpPr/>
          <p:nvPr/>
        </p:nvGrpSpPr>
        <p:grpSpPr>
          <a:xfrm>
            <a:off x="334963" y="3784388"/>
            <a:ext cx="11246973" cy="657130"/>
            <a:chOff x="300036" y="2682238"/>
            <a:chExt cx="11246973" cy="657130"/>
          </a:xfrm>
        </p:grpSpPr>
        <p:sp>
          <p:nvSpPr>
            <p:cNvPr id="22" name="Segnaposto contenuto 8">
              <a:extLst>
                <a:ext uri="{FF2B5EF4-FFF2-40B4-BE49-F238E27FC236}">
                  <a16:creationId xmlns:a16="http://schemas.microsoft.com/office/drawing/2014/main" id="{37455A9F-E8FE-69D8-CA06-92DB41C33A16}"/>
                </a:ext>
              </a:extLst>
            </p:cNvPr>
            <p:cNvSpPr txBox="1">
              <a:spLocks/>
            </p:cNvSpPr>
            <p:nvPr/>
          </p:nvSpPr>
          <p:spPr>
            <a:xfrm>
              <a:off x="838201" y="2682238"/>
              <a:ext cx="10708808" cy="657130"/>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dirty="0">
                  <a:solidFill>
                    <a:schemeClr val="bg1"/>
                  </a:solidFill>
                  <a:ea typeface="+mn-lt"/>
                  <a:cs typeface="+mn-lt"/>
                </a:rPr>
                <a:t>Fold and layer your paper to make it stiff</a:t>
              </a:r>
              <a:endParaRPr lang="en-US" dirty="0">
                <a:solidFill>
                  <a:schemeClr val="bg1"/>
                </a:solidFill>
                <a:ea typeface="+mn-lt"/>
                <a:cs typeface="+mn-lt"/>
              </a:endParaRPr>
            </a:p>
          </p:txBody>
        </p:sp>
        <p:sp>
          <p:nvSpPr>
            <p:cNvPr id="23" name="Segnaposto contenuto 8">
              <a:extLst>
                <a:ext uri="{FF2B5EF4-FFF2-40B4-BE49-F238E27FC236}">
                  <a16:creationId xmlns:a16="http://schemas.microsoft.com/office/drawing/2014/main" id="{0D82AC6B-0D97-5EF2-41BA-A975DFDC5876}"/>
                </a:ext>
              </a:extLst>
            </p:cNvPr>
            <p:cNvSpPr txBox="1">
              <a:spLocks/>
            </p:cNvSpPr>
            <p:nvPr/>
          </p:nvSpPr>
          <p:spPr>
            <a:xfrm>
              <a:off x="300036" y="268223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ea typeface="+mn-lt"/>
                  <a:cs typeface="+mn-lt"/>
                </a:rPr>
                <a:t>📦</a:t>
              </a:r>
              <a:endParaRPr lang="en-GB" sz="3200" dirty="0">
                <a:solidFill>
                  <a:srgbClr val="000000"/>
                </a:solidFill>
                <a:ea typeface="+mn-lt"/>
                <a:cs typeface="+mn-lt"/>
              </a:endParaRPr>
            </a:p>
          </p:txBody>
        </p:sp>
      </p:grpSp>
      <p:grpSp>
        <p:nvGrpSpPr>
          <p:cNvPr id="24" name="Group 23">
            <a:extLst>
              <a:ext uri="{FF2B5EF4-FFF2-40B4-BE49-F238E27FC236}">
                <a16:creationId xmlns:a16="http://schemas.microsoft.com/office/drawing/2014/main" id="{0849ECCB-B04D-649F-1741-12F3DC225F62}"/>
              </a:ext>
            </a:extLst>
          </p:cNvPr>
          <p:cNvGrpSpPr/>
          <p:nvPr/>
        </p:nvGrpSpPr>
        <p:grpSpPr>
          <a:xfrm>
            <a:off x="334963" y="4508589"/>
            <a:ext cx="11246973" cy="657130"/>
            <a:chOff x="300036" y="2682238"/>
            <a:chExt cx="11246973" cy="657130"/>
          </a:xfrm>
        </p:grpSpPr>
        <p:sp>
          <p:nvSpPr>
            <p:cNvPr id="28" name="Segnaposto contenuto 8">
              <a:extLst>
                <a:ext uri="{FF2B5EF4-FFF2-40B4-BE49-F238E27FC236}">
                  <a16:creationId xmlns:a16="http://schemas.microsoft.com/office/drawing/2014/main" id="{7295C6E9-D402-9CB3-1920-F0558C590C3A}"/>
                </a:ext>
              </a:extLst>
            </p:cNvPr>
            <p:cNvSpPr txBox="1">
              <a:spLocks/>
            </p:cNvSpPr>
            <p:nvPr/>
          </p:nvSpPr>
          <p:spPr>
            <a:xfrm>
              <a:off x="838201" y="2682238"/>
              <a:ext cx="10708808" cy="657130"/>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dirty="0">
                  <a:solidFill>
                    <a:schemeClr val="bg1"/>
                  </a:solidFill>
                  <a:ea typeface="+mn-lt"/>
                  <a:cs typeface="+mn-lt"/>
                </a:rPr>
                <a:t>Roll paper into tubes – they’re stronger than you think</a:t>
              </a:r>
              <a:endParaRPr lang="en-US" dirty="0">
                <a:solidFill>
                  <a:schemeClr val="bg1"/>
                </a:solidFill>
                <a:ea typeface="+mn-lt"/>
                <a:cs typeface="+mn-lt"/>
              </a:endParaRPr>
            </a:p>
          </p:txBody>
        </p:sp>
        <p:sp>
          <p:nvSpPr>
            <p:cNvPr id="29" name="Segnaposto contenuto 8">
              <a:extLst>
                <a:ext uri="{FF2B5EF4-FFF2-40B4-BE49-F238E27FC236}">
                  <a16:creationId xmlns:a16="http://schemas.microsoft.com/office/drawing/2014/main" id="{4B9924A2-C81C-FEE9-904C-941427FFBE37}"/>
                </a:ext>
              </a:extLst>
            </p:cNvPr>
            <p:cNvSpPr txBox="1">
              <a:spLocks/>
            </p:cNvSpPr>
            <p:nvPr/>
          </p:nvSpPr>
          <p:spPr>
            <a:xfrm>
              <a:off x="300036" y="268223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ea typeface="+mn-lt"/>
                  <a:cs typeface="+mn-lt"/>
                </a:rPr>
                <a:t>🌀</a:t>
              </a:r>
              <a:endParaRPr lang="en-GB" sz="3200" dirty="0">
                <a:solidFill>
                  <a:srgbClr val="000000"/>
                </a:solidFill>
                <a:ea typeface="+mn-lt"/>
                <a:cs typeface="+mn-lt"/>
              </a:endParaRPr>
            </a:p>
          </p:txBody>
        </p:sp>
      </p:grpSp>
      <p:grpSp>
        <p:nvGrpSpPr>
          <p:cNvPr id="30" name="Group 29">
            <a:extLst>
              <a:ext uri="{FF2B5EF4-FFF2-40B4-BE49-F238E27FC236}">
                <a16:creationId xmlns:a16="http://schemas.microsoft.com/office/drawing/2014/main" id="{1299BFC7-E532-84FB-7F32-379470A3152B}"/>
              </a:ext>
            </a:extLst>
          </p:cNvPr>
          <p:cNvGrpSpPr/>
          <p:nvPr/>
        </p:nvGrpSpPr>
        <p:grpSpPr>
          <a:xfrm>
            <a:off x="338940" y="5298161"/>
            <a:ext cx="11246973" cy="657130"/>
            <a:chOff x="300036" y="2682238"/>
            <a:chExt cx="11246973" cy="657130"/>
          </a:xfrm>
        </p:grpSpPr>
        <p:sp>
          <p:nvSpPr>
            <p:cNvPr id="31" name="Segnaposto contenuto 8">
              <a:extLst>
                <a:ext uri="{FF2B5EF4-FFF2-40B4-BE49-F238E27FC236}">
                  <a16:creationId xmlns:a16="http://schemas.microsoft.com/office/drawing/2014/main" id="{BE084F15-8A46-5299-2848-B7AED6075FD2}"/>
                </a:ext>
              </a:extLst>
            </p:cNvPr>
            <p:cNvSpPr txBox="1">
              <a:spLocks/>
            </p:cNvSpPr>
            <p:nvPr/>
          </p:nvSpPr>
          <p:spPr>
            <a:xfrm>
              <a:off x="838201" y="2682238"/>
              <a:ext cx="10708808" cy="657130"/>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dirty="0">
                  <a:solidFill>
                    <a:schemeClr val="bg1"/>
                  </a:solidFill>
                  <a:ea typeface="+mn-lt"/>
                  <a:cs typeface="+mn-lt"/>
                </a:rPr>
                <a:t>Use tabs or flaps to help stick pieces together</a:t>
              </a:r>
              <a:endParaRPr lang="en-US" dirty="0">
                <a:solidFill>
                  <a:schemeClr val="bg1"/>
                </a:solidFill>
                <a:ea typeface="+mn-lt"/>
                <a:cs typeface="+mn-lt"/>
              </a:endParaRPr>
            </a:p>
          </p:txBody>
        </p:sp>
        <p:sp>
          <p:nvSpPr>
            <p:cNvPr id="32" name="Segnaposto contenuto 8">
              <a:extLst>
                <a:ext uri="{FF2B5EF4-FFF2-40B4-BE49-F238E27FC236}">
                  <a16:creationId xmlns:a16="http://schemas.microsoft.com/office/drawing/2014/main" id="{E1FF210F-DD40-E889-9A06-4520F3C5076D}"/>
                </a:ext>
              </a:extLst>
            </p:cNvPr>
            <p:cNvSpPr txBox="1">
              <a:spLocks/>
            </p:cNvSpPr>
            <p:nvPr/>
          </p:nvSpPr>
          <p:spPr>
            <a:xfrm>
              <a:off x="300036" y="268223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ea typeface="+mn-lt"/>
                  <a:cs typeface="+mn-lt"/>
                </a:rPr>
                <a:t>🖇️</a:t>
              </a:r>
              <a:endParaRPr lang="en-GB" sz="3200" dirty="0">
                <a:solidFill>
                  <a:srgbClr val="000000"/>
                </a:solidFill>
                <a:ea typeface="+mn-lt"/>
                <a:cs typeface="+mn-lt"/>
              </a:endParaRPr>
            </a:p>
          </p:txBody>
        </p:sp>
      </p:grpSp>
      <p:pic>
        <p:nvPicPr>
          <p:cNvPr id="3" name="Picture 2" descr="A white folded paper on a black background&#10;&#10;AI-generated content may be incorrect.">
            <a:extLst>
              <a:ext uri="{FF2B5EF4-FFF2-40B4-BE49-F238E27FC236}">
                <a16:creationId xmlns:a16="http://schemas.microsoft.com/office/drawing/2014/main" id="{9AA2D832-B39D-D859-74C0-7D19E1C29145}"/>
              </a:ext>
            </a:extLst>
          </p:cNvPr>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rot="10328366" flipV="1">
            <a:off x="8687599" y="4260183"/>
            <a:ext cx="3850105" cy="4396177"/>
          </a:xfrm>
          <a:prstGeom prst="rect">
            <a:avLst/>
          </a:prstGeom>
        </p:spPr>
      </p:pic>
      <p:pic>
        <p:nvPicPr>
          <p:cNvPr id="8" name="Picture 7" descr="A close-up of a white roll&#10;&#10;AI-generated content may be incorrect.">
            <a:extLst>
              <a:ext uri="{FF2B5EF4-FFF2-40B4-BE49-F238E27FC236}">
                <a16:creationId xmlns:a16="http://schemas.microsoft.com/office/drawing/2014/main" id="{D666A02E-C46C-7426-1927-B460E9D0EB90}"/>
              </a:ext>
            </a:extLst>
          </p:cNvPr>
          <p:cNvPicPr>
            <a:picLocks noChangeAspect="1"/>
          </p:cNvPicPr>
          <p:nvPr/>
        </p:nvPicPr>
        <p:blipFill>
          <a:blip r:embed="rId4"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rot="16373263">
            <a:off x="9418484" y="391822"/>
            <a:ext cx="3502001" cy="4952830"/>
          </a:xfrm>
          <a:prstGeom prst="rect">
            <a:avLst/>
          </a:prstGeom>
        </p:spPr>
      </p:pic>
    </p:spTree>
    <p:extLst>
      <p:ext uri="{BB962C8B-B14F-4D97-AF65-F5344CB8AC3E}">
        <p14:creationId xmlns:p14="http://schemas.microsoft.com/office/powerpoint/2010/main" val="299051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2" fill="hold" nodeType="clickEffect">
                                  <p:stCondLst>
                                    <p:cond delay="0"/>
                                  </p:stCondLst>
                                  <p:childTnLst>
                                    <p:anim calcmode="lin" valueType="num">
                                      <p:cBhvr additive="base">
                                        <p:cTn id="40" dur="500"/>
                                        <p:tgtEl>
                                          <p:spTgt spid="8"/>
                                        </p:tgtEl>
                                        <p:attrNameLst>
                                          <p:attrName>ppt_x</p:attrName>
                                        </p:attrNameLst>
                                      </p:cBhvr>
                                      <p:tavLst>
                                        <p:tav tm="0">
                                          <p:val>
                                            <p:strVal val="ppt_x"/>
                                          </p:val>
                                        </p:tav>
                                        <p:tav tm="100000">
                                          <p:val>
                                            <p:strVal val="1+ppt_w/2"/>
                                          </p:val>
                                        </p:tav>
                                      </p:tavLst>
                                    </p:anim>
                                    <p:anim calcmode="lin" valueType="num">
                                      <p:cBhvr additive="base">
                                        <p:cTn id="41" dur="500"/>
                                        <p:tgtEl>
                                          <p:spTgt spid="8"/>
                                        </p:tgtEl>
                                        <p:attrNameLst>
                                          <p:attrName>ppt_y</p:attrName>
                                        </p:attrNameLst>
                                      </p:cBhvr>
                                      <p:tavLst>
                                        <p:tav tm="0">
                                          <p:val>
                                            <p:strVal val="ppt_y"/>
                                          </p:val>
                                        </p:tav>
                                        <p:tav tm="100000">
                                          <p:val>
                                            <p:strVal val="ppt_y"/>
                                          </p:val>
                                        </p:tav>
                                      </p:tavLst>
                                    </p:anim>
                                    <p:set>
                                      <p:cBhvr>
                                        <p:cTn id="42" dur="1" fill="hold">
                                          <p:stCondLst>
                                            <p:cond delay="499"/>
                                          </p:stCondLst>
                                        </p:cTn>
                                        <p:tgtEl>
                                          <p:spTgt spid="8"/>
                                        </p:tgtEl>
                                        <p:attrNameLst>
                                          <p:attrName>style.visibility</p:attrName>
                                        </p:attrNameLst>
                                      </p:cBhvr>
                                      <p:to>
                                        <p:strVal val="hidden"/>
                                      </p:to>
                                    </p:set>
                                  </p:childTnLst>
                                </p:cTn>
                              </p:par>
                              <p:par>
                                <p:cTn id="43" presetID="2" presetClass="exit" presetSubtype="4" fill="hold" nodeType="withEffect">
                                  <p:stCondLst>
                                    <p:cond delay="0"/>
                                  </p:stCondLst>
                                  <p:childTnLst>
                                    <p:anim calcmode="lin" valueType="num">
                                      <p:cBhvr additive="base">
                                        <p:cTn id="44" dur="500"/>
                                        <p:tgtEl>
                                          <p:spTgt spid="3"/>
                                        </p:tgtEl>
                                        <p:attrNameLst>
                                          <p:attrName>ppt_x</p:attrName>
                                        </p:attrNameLst>
                                      </p:cBhvr>
                                      <p:tavLst>
                                        <p:tav tm="0">
                                          <p:val>
                                            <p:strVal val="ppt_x"/>
                                          </p:val>
                                        </p:tav>
                                        <p:tav tm="100000">
                                          <p:val>
                                            <p:strVal val="ppt_x"/>
                                          </p:val>
                                        </p:tav>
                                      </p:tavLst>
                                    </p:anim>
                                    <p:anim calcmode="lin" valueType="num">
                                      <p:cBhvr additive="base">
                                        <p:cTn id="45" dur="500"/>
                                        <p:tgtEl>
                                          <p:spTgt spid="3"/>
                                        </p:tgtEl>
                                        <p:attrNameLst>
                                          <p:attrName>ppt_y</p:attrName>
                                        </p:attrNameLst>
                                      </p:cBhvr>
                                      <p:tavLst>
                                        <p:tav tm="0">
                                          <p:val>
                                            <p:strVal val="ppt_y"/>
                                          </p:val>
                                        </p:tav>
                                        <p:tav tm="100000">
                                          <p:val>
                                            <p:strVal val="1+ppt_h/2"/>
                                          </p:val>
                                        </p:tav>
                                      </p:tavLst>
                                    </p:anim>
                                    <p:set>
                                      <p:cBhvr>
                                        <p:cTn id="46"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11172C49-4C6A-1356-94CD-E651744CA570}"/>
            </a:ext>
          </a:extLst>
        </p:cNvPr>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4EE504A9-1BF6-D319-86F6-5CF710D56F2C}"/>
              </a:ext>
            </a:extLst>
          </p:cNvPr>
          <p:cNvPicPr>
            <a:picLocks noChangeAspect="1"/>
          </p:cNvPicPr>
          <p:nvPr/>
        </p:nvPicPr>
        <p:blipFill>
          <a:blip r:embed="rId3" cstate="screen">
            <a:extLst>
              <a:ext uri="{28A0092B-C50C-407E-A947-70E740481C1C}">
                <a14:useLocalDpi xmlns:a14="http://schemas.microsoft.com/office/drawing/2010/main"/>
              </a:ext>
            </a:extLst>
          </a:blip>
          <a:srcRect l="-13550" t="-3202" r="-6700"/>
          <a:stretch>
            <a:fillRect/>
          </a:stretch>
        </p:blipFill>
        <p:spPr>
          <a:xfrm rot="5400000">
            <a:off x="7733281" y="-929219"/>
            <a:ext cx="8246718" cy="8246718"/>
          </a:xfrm>
          <a:prstGeom prst="ellipse">
            <a:avLst/>
          </a:prstGeom>
        </p:spPr>
      </p:pic>
      <p:sp>
        <p:nvSpPr>
          <p:cNvPr id="5" name="Segnaposto piè di pagina 4">
            <a:extLst>
              <a:ext uri="{FF2B5EF4-FFF2-40B4-BE49-F238E27FC236}">
                <a16:creationId xmlns:a16="http://schemas.microsoft.com/office/drawing/2014/main" id="{AC61CB5D-C609-81FB-F916-0000D2F16C55}"/>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6" name="Segnaposto data 5">
            <a:extLst>
              <a:ext uri="{FF2B5EF4-FFF2-40B4-BE49-F238E27FC236}">
                <a16:creationId xmlns:a16="http://schemas.microsoft.com/office/drawing/2014/main" id="{2B09EBC6-275C-0417-48AF-5A58AA9DFCA8}"/>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60F59573-5E75-03D1-2999-A8934E31DE05}"/>
              </a:ext>
            </a:extLst>
          </p:cNvPr>
          <p:cNvSpPr>
            <a:spLocks noGrp="1"/>
          </p:cNvSpPr>
          <p:nvPr>
            <p:ph type="sldNum" sz="quarter" idx="12"/>
          </p:nvPr>
        </p:nvSpPr>
        <p:spPr/>
        <p:txBody>
          <a:bodyPr/>
          <a:lstStyle/>
          <a:p>
            <a:fld id="{3686A617-C4D3-4D9A-8A46-533505A69CB9}" type="slidenum">
              <a:rPr lang="fr-FR" smtClean="0"/>
              <a:pPr/>
              <a:t>13</a:t>
            </a:fld>
            <a:endParaRPr lang="fr-FR" dirty="0"/>
          </a:p>
        </p:txBody>
      </p:sp>
      <p:sp>
        <p:nvSpPr>
          <p:cNvPr id="12" name="Titolo 6">
            <a:extLst>
              <a:ext uri="{FF2B5EF4-FFF2-40B4-BE49-F238E27FC236}">
                <a16:creationId xmlns:a16="http://schemas.microsoft.com/office/drawing/2014/main" id="{F0C3A622-E886-A61D-6859-F5AC044675D6}"/>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Proxima Nova Rg" panose="02000506030000020004" pitchFamily="2" charset="0"/>
              </a:rPr>
              <a:t>Share </a:t>
            </a:r>
            <a:r>
              <a:rPr lang="it-IT" dirty="0" err="1">
                <a:solidFill>
                  <a:schemeClr val="bg1"/>
                </a:solidFill>
                <a:latin typeface="Proxima Nova Rg" panose="02000506030000020004" pitchFamily="2" charset="0"/>
              </a:rPr>
              <a:t>your</a:t>
            </a:r>
            <a:r>
              <a:rPr lang="it-IT" dirty="0">
                <a:solidFill>
                  <a:schemeClr val="bg1"/>
                </a:solidFill>
                <a:latin typeface="Proxima Nova Rg" panose="02000506030000020004" pitchFamily="2" charset="0"/>
              </a:rPr>
              <a:t> </a:t>
            </a:r>
            <a:r>
              <a:rPr lang="it-IT" dirty="0" err="1">
                <a:solidFill>
                  <a:schemeClr val="bg1"/>
                </a:solidFill>
                <a:latin typeface="Proxima Nova Rg" panose="02000506030000020004" pitchFamily="2" charset="0"/>
              </a:rPr>
              <a:t>ideas</a:t>
            </a:r>
            <a:endParaRPr lang="it-IT" dirty="0">
              <a:solidFill>
                <a:schemeClr val="bg1"/>
              </a:solidFill>
              <a:latin typeface="Proxima Nova Rg" panose="02000506030000020004" pitchFamily="2" charset="0"/>
            </a:endParaRPr>
          </a:p>
        </p:txBody>
      </p:sp>
      <p:sp>
        <p:nvSpPr>
          <p:cNvPr id="11" name="Content Placeholder 2">
            <a:extLst>
              <a:ext uri="{FF2B5EF4-FFF2-40B4-BE49-F238E27FC236}">
                <a16:creationId xmlns:a16="http://schemas.microsoft.com/office/drawing/2014/main" id="{FCCF8438-B7E4-70EC-0BAC-C9E3B2E1AE92}"/>
              </a:ext>
            </a:extLst>
          </p:cNvPr>
          <p:cNvSpPr txBox="1">
            <a:spLocks/>
          </p:cNvSpPr>
          <p:nvPr/>
        </p:nvSpPr>
        <p:spPr>
          <a:xfrm>
            <a:off x="300038" y="2234104"/>
            <a:ext cx="5795962" cy="28632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Proxima Nova Rg" panose="02000506030000020004" pitchFamily="2" charset="0"/>
              </a:rPr>
              <a:t>Great teamwork involves sharing your ideas and listening to others' ideas. Often, the best solutions are a combination of ideas from different group members.</a:t>
            </a:r>
          </a:p>
          <a:p>
            <a:pPr marL="0" indent="0">
              <a:lnSpc>
                <a:spcPct val="100000"/>
              </a:lnSpc>
              <a:buNone/>
            </a:pPr>
            <a:endParaRPr lang="en-GB" sz="2400" dirty="0">
              <a:solidFill>
                <a:schemeClr val="bg1"/>
              </a:solidFill>
              <a:latin typeface="Proxima Nova Rg" panose="02000506030000020004" pitchFamily="2" charset="0"/>
            </a:endParaRPr>
          </a:p>
          <a:p>
            <a:pPr marL="0" indent="0">
              <a:lnSpc>
                <a:spcPct val="100000"/>
              </a:lnSpc>
              <a:buNone/>
            </a:pPr>
            <a:r>
              <a:rPr lang="en-GB" sz="2400" dirty="0">
                <a:solidFill>
                  <a:schemeClr val="bg1"/>
                </a:solidFill>
                <a:latin typeface="Proxima Nova Rg" panose="02000506030000020004" pitchFamily="2" charset="0"/>
              </a:rPr>
              <a:t>Make sure everyone is involved in the group equally.</a:t>
            </a:r>
          </a:p>
        </p:txBody>
      </p:sp>
      <p:pic>
        <p:nvPicPr>
          <p:cNvPr id="3" name="Picture Placeholder 14">
            <a:extLst>
              <a:ext uri="{FF2B5EF4-FFF2-40B4-BE49-F238E27FC236}">
                <a16:creationId xmlns:a16="http://schemas.microsoft.com/office/drawing/2014/main" id="{4FF4A571-2FA2-9AEF-DBB0-227AF51D3208}"/>
              </a:ext>
            </a:extLst>
          </p:cNvPr>
          <p:cNvPicPr>
            <a:picLocks noChangeAspect="1"/>
          </p:cNvPicPr>
          <p:nvPr/>
        </p:nvPicPr>
        <p:blipFill>
          <a:blip r:embed="rId4" cstate="screen">
            <a:extLst>
              <a:ext uri="{28A0092B-C50C-407E-A947-70E740481C1C}">
                <a14:useLocalDpi xmlns:a14="http://schemas.microsoft.com/office/drawing/2010/main"/>
              </a:ext>
            </a:extLst>
          </a:blip>
          <a:srcRect l="-20135" b="-5901"/>
          <a:stretch>
            <a:fillRect/>
          </a:stretch>
        </p:blipFill>
        <p:spPr>
          <a:xfrm flipH="1">
            <a:off x="12907132" y="-694359"/>
            <a:ext cx="8246718" cy="8246718"/>
          </a:xfrm>
          <a:prstGeom prst="ellipse">
            <a:avLst/>
          </a:prstGeom>
        </p:spPr>
      </p:pic>
    </p:spTree>
    <p:extLst>
      <p:ext uri="{BB962C8B-B14F-4D97-AF65-F5344CB8AC3E}">
        <p14:creationId xmlns:p14="http://schemas.microsoft.com/office/powerpoint/2010/main" val="551731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A66A2BC-B409-FD73-B4D1-51842657861F}"/>
            </a:ext>
          </a:extLst>
        </p:cNvPr>
        <p:cNvGrpSpPr/>
        <p:nvPr/>
      </p:nvGrpSpPr>
      <p:grpSpPr>
        <a:xfrm>
          <a:off x="0" y="0"/>
          <a:ext cx="0" cy="0"/>
          <a:chOff x="0" y="0"/>
          <a:chExt cx="0" cy="0"/>
        </a:xfrm>
      </p:grpSpPr>
      <p:pic>
        <p:nvPicPr>
          <p:cNvPr id="4" name="Picture Placeholder 14">
            <a:extLst>
              <a:ext uri="{FF2B5EF4-FFF2-40B4-BE49-F238E27FC236}">
                <a16:creationId xmlns:a16="http://schemas.microsoft.com/office/drawing/2014/main" id="{9E66C9CB-2D87-67A3-1D9F-987A9F206AC2}"/>
              </a:ext>
            </a:extLst>
          </p:cNvPr>
          <p:cNvPicPr>
            <a:picLocks noChangeAspect="1"/>
          </p:cNvPicPr>
          <p:nvPr/>
        </p:nvPicPr>
        <p:blipFill>
          <a:blip r:embed="rId3" cstate="screen">
            <a:extLst>
              <a:ext uri="{28A0092B-C50C-407E-A947-70E740481C1C}">
                <a14:useLocalDpi xmlns:a14="http://schemas.microsoft.com/office/drawing/2010/main"/>
              </a:ext>
            </a:extLst>
          </a:blip>
          <a:srcRect l="-13550" t="-3202" r="-6700"/>
          <a:stretch>
            <a:fillRect/>
          </a:stretch>
        </p:blipFill>
        <p:spPr>
          <a:xfrm rot="5400000">
            <a:off x="7733281" y="-929219"/>
            <a:ext cx="8246718" cy="8246718"/>
          </a:xfrm>
          <a:prstGeom prst="ellipse">
            <a:avLst/>
          </a:prstGeom>
        </p:spPr>
      </p:pic>
      <p:pic>
        <p:nvPicPr>
          <p:cNvPr id="8" name="Picture Placeholder 14">
            <a:extLst>
              <a:ext uri="{FF2B5EF4-FFF2-40B4-BE49-F238E27FC236}">
                <a16:creationId xmlns:a16="http://schemas.microsoft.com/office/drawing/2014/main" id="{D0C14A32-04B4-270C-5A09-CE6BD2B398CF}"/>
              </a:ext>
            </a:extLst>
          </p:cNvPr>
          <p:cNvPicPr>
            <a:picLocks noChangeAspect="1"/>
          </p:cNvPicPr>
          <p:nvPr/>
        </p:nvPicPr>
        <p:blipFill>
          <a:blip r:embed="rId4" cstate="screen">
            <a:extLst>
              <a:ext uri="{28A0092B-C50C-407E-A947-70E740481C1C}">
                <a14:useLocalDpi xmlns:a14="http://schemas.microsoft.com/office/drawing/2010/main"/>
              </a:ext>
            </a:extLst>
          </a:blip>
          <a:srcRect l="-20135" b="-5901"/>
          <a:stretch>
            <a:fillRect/>
          </a:stretch>
        </p:blipFill>
        <p:spPr>
          <a:xfrm flipH="1">
            <a:off x="7733281" y="-929219"/>
            <a:ext cx="8246718" cy="8246718"/>
          </a:xfrm>
          <a:prstGeom prst="ellipse">
            <a:avLst/>
          </a:prstGeom>
        </p:spPr>
      </p:pic>
      <p:sp>
        <p:nvSpPr>
          <p:cNvPr id="5" name="Segnaposto piè di pagina 4">
            <a:extLst>
              <a:ext uri="{FF2B5EF4-FFF2-40B4-BE49-F238E27FC236}">
                <a16:creationId xmlns:a16="http://schemas.microsoft.com/office/drawing/2014/main" id="{76EF285B-6848-19C1-2F5F-3A9334ED57A7}"/>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6" name="Segnaposto data 5">
            <a:extLst>
              <a:ext uri="{FF2B5EF4-FFF2-40B4-BE49-F238E27FC236}">
                <a16:creationId xmlns:a16="http://schemas.microsoft.com/office/drawing/2014/main" id="{97E24964-ED1A-D6F3-61D0-2A75A927C6A7}"/>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FF327A95-B948-886B-4173-756654283330}"/>
              </a:ext>
            </a:extLst>
          </p:cNvPr>
          <p:cNvSpPr>
            <a:spLocks noGrp="1"/>
          </p:cNvSpPr>
          <p:nvPr>
            <p:ph type="sldNum" sz="quarter" idx="12"/>
          </p:nvPr>
        </p:nvSpPr>
        <p:spPr/>
        <p:txBody>
          <a:bodyPr/>
          <a:lstStyle/>
          <a:p>
            <a:fld id="{3686A617-C4D3-4D9A-8A46-533505A69CB9}" type="slidenum">
              <a:rPr lang="fr-FR" smtClean="0"/>
              <a:pPr/>
              <a:t>14</a:t>
            </a:fld>
            <a:endParaRPr lang="fr-FR" dirty="0"/>
          </a:p>
        </p:txBody>
      </p:sp>
      <p:sp>
        <p:nvSpPr>
          <p:cNvPr id="12" name="Titolo 6">
            <a:extLst>
              <a:ext uri="{FF2B5EF4-FFF2-40B4-BE49-F238E27FC236}">
                <a16:creationId xmlns:a16="http://schemas.microsoft.com/office/drawing/2014/main" id="{E8CA236E-49E6-A965-C620-B5D156BC1192}"/>
              </a:ext>
            </a:extLst>
          </p:cNvPr>
          <p:cNvSpPr txBox="1">
            <a:spLocks/>
          </p:cNvSpPr>
          <p:nvPr/>
        </p:nvSpPr>
        <p:spPr>
          <a:xfrm>
            <a:off x="334963" y="625479"/>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Proxima Nova Rg" panose="02000506030000020004" pitchFamily="2" charset="0"/>
              </a:rPr>
              <a:t>Test </a:t>
            </a:r>
            <a:r>
              <a:rPr lang="it-IT" dirty="0" err="1">
                <a:solidFill>
                  <a:schemeClr val="bg1"/>
                </a:solidFill>
                <a:latin typeface="Proxima Nova Rg" panose="02000506030000020004" pitchFamily="2" charset="0"/>
              </a:rPr>
              <a:t>your</a:t>
            </a:r>
            <a:r>
              <a:rPr lang="it-IT" dirty="0">
                <a:solidFill>
                  <a:schemeClr val="bg1"/>
                </a:solidFill>
                <a:latin typeface="Proxima Nova Rg" panose="02000506030000020004" pitchFamily="2" charset="0"/>
              </a:rPr>
              <a:t> </a:t>
            </a:r>
            <a:r>
              <a:rPr lang="it-IT" dirty="0" err="1">
                <a:solidFill>
                  <a:schemeClr val="bg1"/>
                </a:solidFill>
                <a:latin typeface="Proxima Nova Rg" panose="02000506030000020004" pitchFamily="2" charset="0"/>
              </a:rPr>
              <a:t>ideas</a:t>
            </a:r>
            <a:endParaRPr lang="it-IT" dirty="0">
              <a:solidFill>
                <a:schemeClr val="bg1"/>
              </a:solidFill>
              <a:latin typeface="Proxima Nova Rg" panose="02000506030000020004" pitchFamily="2" charset="0"/>
            </a:endParaRPr>
          </a:p>
        </p:txBody>
      </p:sp>
      <p:sp>
        <p:nvSpPr>
          <p:cNvPr id="11" name="Content Placeholder 2">
            <a:extLst>
              <a:ext uri="{FF2B5EF4-FFF2-40B4-BE49-F238E27FC236}">
                <a16:creationId xmlns:a16="http://schemas.microsoft.com/office/drawing/2014/main" id="{2B886422-AF8C-CDBA-393B-DB8815E7E7E9}"/>
              </a:ext>
            </a:extLst>
          </p:cNvPr>
          <p:cNvSpPr txBox="1">
            <a:spLocks/>
          </p:cNvSpPr>
          <p:nvPr/>
        </p:nvSpPr>
        <p:spPr>
          <a:xfrm>
            <a:off x="334962" y="1437028"/>
            <a:ext cx="7200503" cy="462858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200" dirty="0">
                <a:solidFill>
                  <a:schemeClr val="bg1"/>
                </a:solidFill>
                <a:latin typeface="Proxima Nova Rg" panose="02000506030000020004" pitchFamily="2" charset="0"/>
              </a:rPr>
              <a:t>Test your ideas as you go – and don't be afraid to try something different or change your design if you need to.</a:t>
            </a:r>
          </a:p>
          <a:p>
            <a:pPr marL="0" indent="0">
              <a:buNone/>
            </a:pPr>
            <a:endParaRPr lang="en-GB" sz="2200" dirty="0">
              <a:solidFill>
                <a:schemeClr val="bg1"/>
              </a:solidFill>
              <a:latin typeface="Proxima Nova Rg" panose="02000506030000020004" pitchFamily="2" charset="0"/>
            </a:endParaRPr>
          </a:p>
          <a:p>
            <a:pPr marL="0" indent="0">
              <a:buNone/>
            </a:pPr>
            <a:r>
              <a:rPr lang="en-GB" sz="2200" dirty="0">
                <a:solidFill>
                  <a:schemeClr val="bg1"/>
                </a:solidFill>
                <a:latin typeface="Proxima Nova Rg" panose="02000506030000020004" pitchFamily="2" charset="0"/>
              </a:rPr>
              <a:t>Finding out what doesn't work is just as important as discovering what does work! It's how we learn and improve our designs.</a:t>
            </a:r>
          </a:p>
          <a:p>
            <a:pPr marL="0" indent="0">
              <a:buNone/>
            </a:pPr>
            <a:endParaRPr lang="en-GB" sz="2200" dirty="0">
              <a:solidFill>
                <a:schemeClr val="bg1"/>
              </a:solidFill>
              <a:latin typeface="Proxima Nova Rg" panose="02000506030000020004" pitchFamily="2" charset="0"/>
            </a:endParaRPr>
          </a:p>
          <a:p>
            <a:pPr marL="0" indent="0">
              <a:buNone/>
            </a:pPr>
            <a:r>
              <a:rPr lang="en-GB" sz="2200" dirty="0">
                <a:solidFill>
                  <a:schemeClr val="bg1"/>
                </a:solidFill>
                <a:latin typeface="Proxima Nova Rg" panose="02000506030000020004" pitchFamily="2" charset="0"/>
              </a:rPr>
              <a:t>You can blow your shelters as a way to test the structures you've made. But remember, the real test will produce a greater force!</a:t>
            </a:r>
          </a:p>
          <a:p>
            <a:pPr marL="0" indent="0">
              <a:buNone/>
            </a:pPr>
            <a:endParaRPr lang="en-GB" sz="2200" dirty="0">
              <a:solidFill>
                <a:schemeClr val="bg1"/>
              </a:solidFill>
              <a:latin typeface="Proxima Nova Rg" panose="02000506030000020004" pitchFamily="2" charset="0"/>
            </a:endParaRPr>
          </a:p>
          <a:p>
            <a:pPr marL="0" indent="0">
              <a:buNone/>
            </a:pPr>
            <a:endParaRPr lang="en-GB" sz="2200" dirty="0">
              <a:solidFill>
                <a:schemeClr val="bg1"/>
              </a:solidFill>
              <a:latin typeface="Proxima Nova Rg" panose="02000506030000020004" pitchFamily="2" charset="0"/>
            </a:endParaRPr>
          </a:p>
        </p:txBody>
      </p:sp>
    </p:spTree>
    <p:extLst>
      <p:ext uri="{BB962C8B-B14F-4D97-AF65-F5344CB8AC3E}">
        <p14:creationId xmlns:p14="http://schemas.microsoft.com/office/powerpoint/2010/main" val="14876578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B99E5F64-6CB9-6DBC-ED78-DB016113652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9F5148D-39E7-B560-A52F-DFEC98332485}"/>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6" name="Segnaposto data 5">
            <a:extLst>
              <a:ext uri="{FF2B5EF4-FFF2-40B4-BE49-F238E27FC236}">
                <a16:creationId xmlns:a16="http://schemas.microsoft.com/office/drawing/2014/main" id="{4DD916C9-2D30-7790-F6A2-3750DB6A465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2DF26797-0BB4-72CF-9EE8-C3554B5C8E68}"/>
              </a:ext>
            </a:extLst>
          </p:cNvPr>
          <p:cNvSpPr>
            <a:spLocks noGrp="1"/>
          </p:cNvSpPr>
          <p:nvPr>
            <p:ph type="sldNum" sz="quarter" idx="12"/>
          </p:nvPr>
        </p:nvSpPr>
        <p:spPr/>
        <p:txBody>
          <a:bodyPr/>
          <a:lstStyle/>
          <a:p>
            <a:fld id="{3686A617-C4D3-4D9A-8A46-533505A69CB9}" type="slidenum">
              <a:rPr lang="fr-FR" smtClean="0"/>
              <a:pPr/>
              <a:t>15</a:t>
            </a:fld>
            <a:endParaRPr lang="fr-FR" dirty="0"/>
          </a:p>
        </p:txBody>
      </p:sp>
      <p:sp>
        <p:nvSpPr>
          <p:cNvPr id="12" name="Titolo 6">
            <a:extLst>
              <a:ext uri="{FF2B5EF4-FFF2-40B4-BE49-F238E27FC236}">
                <a16:creationId xmlns:a16="http://schemas.microsoft.com/office/drawing/2014/main" id="{F0C8121F-413A-C684-0C9F-EE656FD5CBF0}"/>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Proxima Nova Rg" panose="02000506030000020004" pitchFamily="2" charset="0"/>
              </a:rPr>
              <a:t>Your group </a:t>
            </a:r>
            <a:r>
              <a:rPr lang="it-IT" dirty="0" err="1">
                <a:solidFill>
                  <a:schemeClr val="bg1"/>
                </a:solidFill>
                <a:latin typeface="Proxima Nova Rg" panose="02000506030000020004" pitchFamily="2" charset="0"/>
              </a:rPr>
              <a:t>will</a:t>
            </a:r>
            <a:r>
              <a:rPr lang="it-IT" dirty="0">
                <a:solidFill>
                  <a:schemeClr val="bg1"/>
                </a:solidFill>
                <a:latin typeface="Proxima Nova Rg" panose="02000506030000020004" pitchFamily="2" charset="0"/>
              </a:rPr>
              <a:t> </a:t>
            </a:r>
            <a:r>
              <a:rPr lang="it-IT" dirty="0" err="1">
                <a:solidFill>
                  <a:schemeClr val="bg1"/>
                </a:solidFill>
                <a:latin typeface="Proxima Nova Rg" panose="02000506030000020004" pitchFamily="2" charset="0"/>
              </a:rPr>
              <a:t>have</a:t>
            </a:r>
            <a:r>
              <a:rPr lang="it-IT" dirty="0">
                <a:solidFill>
                  <a:schemeClr val="bg1"/>
                </a:solidFill>
                <a:latin typeface="Proxima Nova Rg" panose="02000506030000020004" pitchFamily="2" charset="0"/>
              </a:rPr>
              <a:t>…</a:t>
            </a:r>
          </a:p>
        </p:txBody>
      </p:sp>
      <p:sp>
        <p:nvSpPr>
          <p:cNvPr id="11" name="Content Placeholder 2">
            <a:extLst>
              <a:ext uri="{FF2B5EF4-FFF2-40B4-BE49-F238E27FC236}">
                <a16:creationId xmlns:a16="http://schemas.microsoft.com/office/drawing/2014/main" id="{3DB2B71D-D679-D9BD-2571-BBFAE5153914}"/>
              </a:ext>
            </a:extLst>
          </p:cNvPr>
          <p:cNvSpPr txBox="1">
            <a:spLocks/>
          </p:cNvSpPr>
          <p:nvPr/>
        </p:nvSpPr>
        <p:spPr>
          <a:xfrm>
            <a:off x="300036" y="2410956"/>
            <a:ext cx="7235827" cy="286329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en-GB" sz="2400" dirty="0">
                <a:solidFill>
                  <a:schemeClr val="bg1"/>
                </a:solidFill>
                <a:latin typeface="Proxima Nova Rg" panose="02000506030000020004" pitchFamily="2" charset="0"/>
              </a:rPr>
              <a:t>8 paper sheets for trying and testing different techniques</a:t>
            </a:r>
            <a:endParaRPr lang="en-US" sz="2400" dirty="0">
              <a:solidFill>
                <a:schemeClr val="bg1"/>
              </a:solidFill>
              <a:latin typeface="Proxima Nova Rg" panose="02000506030000020004" pitchFamily="2" charset="0"/>
            </a:endParaRPr>
          </a:p>
          <a:p>
            <a:pPr marL="457200" indent="-457200"/>
            <a:r>
              <a:rPr lang="en-GB" sz="2400" dirty="0">
                <a:solidFill>
                  <a:schemeClr val="bg1"/>
                </a:solidFill>
                <a:latin typeface="Proxima Nova Rg" panose="02000506030000020004" pitchFamily="2" charset="0"/>
              </a:rPr>
              <a:t>8 paper sheets for the final build</a:t>
            </a:r>
          </a:p>
          <a:p>
            <a:pPr marL="457200" indent="-457200"/>
            <a:r>
              <a:rPr lang="en-GB" sz="2400" dirty="0">
                <a:solidFill>
                  <a:schemeClr val="bg1"/>
                </a:solidFill>
                <a:latin typeface="Proxima Nova Rg" panose="02000506030000020004" pitchFamily="2" charset="0"/>
              </a:rPr>
              <a:t>Scissors, tape and glue</a:t>
            </a:r>
          </a:p>
          <a:p>
            <a:pPr marL="457200" indent="-457200"/>
            <a:r>
              <a:rPr lang="en-GB" sz="2400" dirty="0">
                <a:solidFill>
                  <a:schemeClr val="bg1"/>
                </a:solidFill>
                <a:latin typeface="Proxima Nova Rg" panose="02000506030000020004" pitchFamily="2" charset="0"/>
              </a:rPr>
              <a:t>A toy to go inside your shelter</a:t>
            </a:r>
          </a:p>
        </p:txBody>
      </p:sp>
      <p:pic>
        <p:nvPicPr>
          <p:cNvPr id="3" name="Picture 2" descr="A close-up of a glue stick and scissors&#10;&#10;AI-generated content may be incorrect.">
            <a:extLst>
              <a:ext uri="{FF2B5EF4-FFF2-40B4-BE49-F238E27FC236}">
                <a16:creationId xmlns:a16="http://schemas.microsoft.com/office/drawing/2014/main" id="{4872323E-209E-5C4C-1515-59F35320154A}"/>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7003"/>
                    </a14:imgEffect>
                  </a14:imgLayer>
                </a14:imgProps>
              </a:ext>
              <a:ext uri="{28A0092B-C50C-407E-A947-70E740481C1C}">
                <a14:useLocalDpi xmlns:a14="http://schemas.microsoft.com/office/drawing/2010/main"/>
              </a:ext>
            </a:extLst>
          </a:blip>
          <a:srcRect/>
          <a:stretch/>
        </p:blipFill>
        <p:spPr>
          <a:xfrm rot="21092940">
            <a:off x="7596682" y="4232341"/>
            <a:ext cx="1152497" cy="3123205"/>
          </a:xfrm>
          <a:prstGeom prst="rect">
            <a:avLst/>
          </a:prstGeom>
        </p:spPr>
      </p:pic>
      <p:pic>
        <p:nvPicPr>
          <p:cNvPr id="4" name="Picture 3">
            <a:extLst>
              <a:ext uri="{FF2B5EF4-FFF2-40B4-BE49-F238E27FC236}">
                <a16:creationId xmlns:a16="http://schemas.microsoft.com/office/drawing/2014/main" id="{8EF7E12D-A788-110E-42FC-DD5EF8749441}"/>
              </a:ext>
            </a:extLst>
          </p:cNvPr>
          <p:cNvPicPr>
            <a:picLocks noChangeAspect="1"/>
          </p:cNvPicPr>
          <p:nvPr/>
        </p:nvPicPr>
        <p:blipFill>
          <a:blip r:embed="rId5" cstate="screen">
            <a:extLst>
              <a:ext uri="{28A0092B-C50C-407E-A947-70E740481C1C}">
                <a14:useLocalDpi xmlns:a14="http://schemas.microsoft.com/office/drawing/2010/main"/>
              </a:ext>
            </a:extLst>
          </a:blip>
          <a:srcRect b="-766"/>
          <a:stretch/>
        </p:blipFill>
        <p:spPr>
          <a:xfrm rot="12876856">
            <a:off x="4829633" y="3544922"/>
            <a:ext cx="2483471" cy="3884723"/>
          </a:xfrm>
          <a:prstGeom prst="rect">
            <a:avLst/>
          </a:prstGeom>
        </p:spPr>
      </p:pic>
      <p:pic>
        <p:nvPicPr>
          <p:cNvPr id="19" name="Picture 18" descr="A yellow duck and tape dispenser&#10;&#10;AI-generated content may be incorrect.">
            <a:extLst>
              <a:ext uri="{FF2B5EF4-FFF2-40B4-BE49-F238E27FC236}">
                <a16:creationId xmlns:a16="http://schemas.microsoft.com/office/drawing/2014/main" id="{A9164B60-345B-3B32-CEC1-97FF44C5259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6570023">
            <a:off x="5743350" y="-585787"/>
            <a:ext cx="2076773" cy="2975675"/>
          </a:xfrm>
          <a:prstGeom prst="rect">
            <a:avLst/>
          </a:prstGeom>
        </p:spPr>
      </p:pic>
      <p:pic>
        <p:nvPicPr>
          <p:cNvPr id="20" name="Picture 19" descr="A yellow duck and tape dispenser&#10;&#10;AI-generated content may be incorrect.">
            <a:extLst>
              <a:ext uri="{FF2B5EF4-FFF2-40B4-BE49-F238E27FC236}">
                <a16:creationId xmlns:a16="http://schemas.microsoft.com/office/drawing/2014/main" id="{7E36A8BE-44AD-45C5-CB6B-598061FEDFC6}"/>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4587703">
            <a:off x="8151901" y="1695369"/>
            <a:ext cx="1774368" cy="2203583"/>
          </a:xfrm>
          <a:prstGeom prst="rect">
            <a:avLst/>
          </a:prstGeom>
        </p:spPr>
      </p:pic>
      <p:pic>
        <p:nvPicPr>
          <p:cNvPr id="21" name="Picture 20" descr="A yellow duck and tape dispenser&#10;&#10;AI-generated content may be incorrect.">
            <a:extLst>
              <a:ext uri="{FF2B5EF4-FFF2-40B4-BE49-F238E27FC236}">
                <a16:creationId xmlns:a16="http://schemas.microsoft.com/office/drawing/2014/main" id="{27EEF6BF-8D1B-B460-667B-63C4A9A7D648}"/>
              </a:ext>
            </a:extLst>
          </p:cNvPr>
          <p:cNvPicPr>
            <a:picLocks noChangeAspect="1"/>
          </p:cNvPicPr>
          <p:nvPr/>
        </p:nvPicPr>
        <p:blipFill>
          <a:blip r:embed="rId8" cstate="screen">
            <a:extLst>
              <a:ext uri="{28A0092B-C50C-407E-A947-70E740481C1C}">
                <a14:useLocalDpi xmlns:a14="http://schemas.microsoft.com/office/drawing/2010/main"/>
              </a:ext>
            </a:extLst>
          </a:blip>
          <a:srcRect b="-6051"/>
          <a:stretch>
            <a:fillRect/>
          </a:stretch>
        </p:blipFill>
        <p:spPr>
          <a:xfrm rot="6570023">
            <a:off x="9856428" y="2062581"/>
            <a:ext cx="4671144" cy="4204059"/>
          </a:xfrm>
          <a:prstGeom prst="rect">
            <a:avLst/>
          </a:prstGeom>
        </p:spPr>
      </p:pic>
    </p:spTree>
    <p:extLst>
      <p:ext uri="{BB962C8B-B14F-4D97-AF65-F5344CB8AC3E}">
        <p14:creationId xmlns:p14="http://schemas.microsoft.com/office/powerpoint/2010/main" val="399856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32" presetClass="emph" presetSubtype="0" fill="hold" nodeType="afterEffect">
                                  <p:stCondLst>
                                    <p:cond delay="0"/>
                                  </p:stCondLst>
                                  <p:childTnLst>
                                    <p:animRot by="120000">
                                      <p:cBhvr>
                                        <p:cTn id="27" dur="100" fill="hold">
                                          <p:stCondLst>
                                            <p:cond delay="0"/>
                                          </p:stCondLst>
                                        </p:cTn>
                                        <p:tgtEl>
                                          <p:spTgt spid="20"/>
                                        </p:tgtEl>
                                        <p:attrNameLst>
                                          <p:attrName>r</p:attrName>
                                        </p:attrNameLst>
                                      </p:cBhvr>
                                    </p:animRot>
                                    <p:animRot by="-240000">
                                      <p:cBhvr>
                                        <p:cTn id="28" dur="200" fill="hold">
                                          <p:stCondLst>
                                            <p:cond delay="200"/>
                                          </p:stCondLst>
                                        </p:cTn>
                                        <p:tgtEl>
                                          <p:spTgt spid="20"/>
                                        </p:tgtEl>
                                        <p:attrNameLst>
                                          <p:attrName>r</p:attrName>
                                        </p:attrNameLst>
                                      </p:cBhvr>
                                    </p:animRot>
                                    <p:animRot by="240000">
                                      <p:cBhvr>
                                        <p:cTn id="29" dur="200" fill="hold">
                                          <p:stCondLst>
                                            <p:cond delay="400"/>
                                          </p:stCondLst>
                                        </p:cTn>
                                        <p:tgtEl>
                                          <p:spTgt spid="20"/>
                                        </p:tgtEl>
                                        <p:attrNameLst>
                                          <p:attrName>r</p:attrName>
                                        </p:attrNameLst>
                                      </p:cBhvr>
                                    </p:animRot>
                                    <p:animRot by="-240000">
                                      <p:cBhvr>
                                        <p:cTn id="30" dur="200" fill="hold">
                                          <p:stCondLst>
                                            <p:cond delay="600"/>
                                          </p:stCondLst>
                                        </p:cTn>
                                        <p:tgtEl>
                                          <p:spTgt spid="20"/>
                                        </p:tgtEl>
                                        <p:attrNameLst>
                                          <p:attrName>r</p:attrName>
                                        </p:attrNameLst>
                                      </p:cBhvr>
                                    </p:animRot>
                                    <p:animRot by="120000">
                                      <p:cBhvr>
                                        <p:cTn id="31" dur="200" fill="hold">
                                          <p:stCondLst>
                                            <p:cond delay="800"/>
                                          </p:stCondLst>
                                        </p:cTn>
                                        <p:tgtEl>
                                          <p:spTgt spid="20"/>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 presetClass="exit" presetSubtype="1" fill="hold" nodeType="clickEffect">
                                  <p:stCondLst>
                                    <p:cond delay="0"/>
                                  </p:stCondLst>
                                  <p:childTnLst>
                                    <p:anim calcmode="lin" valueType="num">
                                      <p:cBhvr additive="base">
                                        <p:cTn id="35" dur="500"/>
                                        <p:tgtEl>
                                          <p:spTgt spid="19"/>
                                        </p:tgtEl>
                                        <p:attrNameLst>
                                          <p:attrName>ppt_x</p:attrName>
                                        </p:attrNameLst>
                                      </p:cBhvr>
                                      <p:tavLst>
                                        <p:tav tm="0">
                                          <p:val>
                                            <p:strVal val="ppt_x"/>
                                          </p:val>
                                        </p:tav>
                                        <p:tav tm="100000">
                                          <p:val>
                                            <p:strVal val="ppt_x"/>
                                          </p:val>
                                        </p:tav>
                                      </p:tavLst>
                                    </p:anim>
                                    <p:anim calcmode="lin" valueType="num">
                                      <p:cBhvr additive="base">
                                        <p:cTn id="36" dur="500"/>
                                        <p:tgtEl>
                                          <p:spTgt spid="19"/>
                                        </p:tgtEl>
                                        <p:attrNameLst>
                                          <p:attrName>ppt_y</p:attrName>
                                        </p:attrNameLst>
                                      </p:cBhvr>
                                      <p:tavLst>
                                        <p:tav tm="0">
                                          <p:val>
                                            <p:strVal val="ppt_y"/>
                                          </p:val>
                                        </p:tav>
                                        <p:tav tm="100000">
                                          <p:val>
                                            <p:strVal val="0-ppt_h/2"/>
                                          </p:val>
                                        </p:tav>
                                      </p:tavLst>
                                    </p:anim>
                                    <p:set>
                                      <p:cBhvr>
                                        <p:cTn id="37" dur="1" fill="hold">
                                          <p:stCondLst>
                                            <p:cond delay="499"/>
                                          </p:stCondLst>
                                        </p:cTn>
                                        <p:tgtEl>
                                          <p:spTgt spid="19"/>
                                        </p:tgtEl>
                                        <p:attrNameLst>
                                          <p:attrName>style.visibility</p:attrName>
                                        </p:attrNameLst>
                                      </p:cBhvr>
                                      <p:to>
                                        <p:strVal val="hidden"/>
                                      </p:to>
                                    </p:set>
                                  </p:childTnLst>
                                </p:cTn>
                              </p:par>
                              <p:par>
                                <p:cTn id="38" presetID="2" presetClass="exit" presetSubtype="3" fill="hold" nodeType="withEffect">
                                  <p:stCondLst>
                                    <p:cond delay="0"/>
                                  </p:stCondLst>
                                  <p:childTnLst>
                                    <p:anim calcmode="lin" valueType="num">
                                      <p:cBhvr additive="base">
                                        <p:cTn id="39" dur="500"/>
                                        <p:tgtEl>
                                          <p:spTgt spid="20"/>
                                        </p:tgtEl>
                                        <p:attrNameLst>
                                          <p:attrName>ppt_x</p:attrName>
                                        </p:attrNameLst>
                                      </p:cBhvr>
                                      <p:tavLst>
                                        <p:tav tm="0">
                                          <p:val>
                                            <p:strVal val="ppt_x"/>
                                          </p:val>
                                        </p:tav>
                                        <p:tav tm="100000">
                                          <p:val>
                                            <p:strVal val="1+ppt_w/2"/>
                                          </p:val>
                                        </p:tav>
                                      </p:tavLst>
                                    </p:anim>
                                    <p:anim calcmode="lin" valueType="num">
                                      <p:cBhvr additive="base">
                                        <p:cTn id="40" dur="500"/>
                                        <p:tgtEl>
                                          <p:spTgt spid="20"/>
                                        </p:tgtEl>
                                        <p:attrNameLst>
                                          <p:attrName>ppt_y</p:attrName>
                                        </p:attrNameLst>
                                      </p:cBhvr>
                                      <p:tavLst>
                                        <p:tav tm="0">
                                          <p:val>
                                            <p:strVal val="ppt_y"/>
                                          </p:val>
                                        </p:tav>
                                        <p:tav tm="100000">
                                          <p:val>
                                            <p:strVal val="0-ppt_h/2"/>
                                          </p:val>
                                        </p:tav>
                                      </p:tavLst>
                                    </p:anim>
                                    <p:set>
                                      <p:cBhvr>
                                        <p:cTn id="41" dur="1" fill="hold">
                                          <p:stCondLst>
                                            <p:cond delay="499"/>
                                          </p:stCondLst>
                                        </p:cTn>
                                        <p:tgtEl>
                                          <p:spTgt spid="20"/>
                                        </p:tgtEl>
                                        <p:attrNameLst>
                                          <p:attrName>style.visibility</p:attrName>
                                        </p:attrNameLst>
                                      </p:cBhvr>
                                      <p:to>
                                        <p:strVal val="hidden"/>
                                      </p:to>
                                    </p:set>
                                  </p:childTnLst>
                                </p:cTn>
                              </p:par>
                              <p:par>
                                <p:cTn id="42" presetID="2" presetClass="exit" presetSubtype="2" fill="hold" nodeType="withEffect">
                                  <p:stCondLst>
                                    <p:cond delay="0"/>
                                  </p:stCondLst>
                                  <p:childTnLst>
                                    <p:anim calcmode="lin" valueType="num">
                                      <p:cBhvr additive="base">
                                        <p:cTn id="43" dur="500"/>
                                        <p:tgtEl>
                                          <p:spTgt spid="21"/>
                                        </p:tgtEl>
                                        <p:attrNameLst>
                                          <p:attrName>ppt_x</p:attrName>
                                        </p:attrNameLst>
                                      </p:cBhvr>
                                      <p:tavLst>
                                        <p:tav tm="0">
                                          <p:val>
                                            <p:strVal val="ppt_x"/>
                                          </p:val>
                                        </p:tav>
                                        <p:tav tm="100000">
                                          <p:val>
                                            <p:strVal val="1+ppt_w/2"/>
                                          </p:val>
                                        </p:tav>
                                      </p:tavLst>
                                    </p:anim>
                                    <p:anim calcmode="lin" valueType="num">
                                      <p:cBhvr additive="base">
                                        <p:cTn id="44" dur="500"/>
                                        <p:tgtEl>
                                          <p:spTgt spid="21"/>
                                        </p:tgtEl>
                                        <p:attrNameLst>
                                          <p:attrName>ppt_y</p:attrName>
                                        </p:attrNameLst>
                                      </p:cBhvr>
                                      <p:tavLst>
                                        <p:tav tm="0">
                                          <p:val>
                                            <p:strVal val="ppt_y"/>
                                          </p:val>
                                        </p:tav>
                                        <p:tav tm="100000">
                                          <p:val>
                                            <p:strVal val="ppt_y"/>
                                          </p:val>
                                        </p:tav>
                                      </p:tavLst>
                                    </p:anim>
                                    <p:set>
                                      <p:cBhvr>
                                        <p:cTn id="45" dur="1" fill="hold">
                                          <p:stCondLst>
                                            <p:cond delay="499"/>
                                          </p:stCondLst>
                                        </p:cTn>
                                        <p:tgtEl>
                                          <p:spTgt spid="21"/>
                                        </p:tgtEl>
                                        <p:attrNameLst>
                                          <p:attrName>style.visibility</p:attrName>
                                        </p:attrNameLst>
                                      </p:cBhvr>
                                      <p:to>
                                        <p:strVal val="hidden"/>
                                      </p:to>
                                    </p:set>
                                  </p:childTnLst>
                                </p:cTn>
                              </p:par>
                              <p:par>
                                <p:cTn id="46" presetID="2" presetClass="exit" presetSubtype="4" fill="hold" nodeType="withEffect">
                                  <p:stCondLst>
                                    <p:cond delay="0"/>
                                  </p:stCondLst>
                                  <p:childTnLst>
                                    <p:anim calcmode="lin" valueType="num">
                                      <p:cBhvr additive="base">
                                        <p:cTn id="47" dur="500"/>
                                        <p:tgtEl>
                                          <p:spTgt spid="3"/>
                                        </p:tgtEl>
                                        <p:attrNameLst>
                                          <p:attrName>ppt_x</p:attrName>
                                        </p:attrNameLst>
                                      </p:cBhvr>
                                      <p:tavLst>
                                        <p:tav tm="0">
                                          <p:val>
                                            <p:strVal val="ppt_x"/>
                                          </p:val>
                                        </p:tav>
                                        <p:tav tm="100000">
                                          <p:val>
                                            <p:strVal val="ppt_x"/>
                                          </p:val>
                                        </p:tav>
                                      </p:tavLst>
                                    </p:anim>
                                    <p:anim calcmode="lin" valueType="num">
                                      <p:cBhvr additive="base">
                                        <p:cTn id="48" dur="500"/>
                                        <p:tgtEl>
                                          <p:spTgt spid="3"/>
                                        </p:tgtEl>
                                        <p:attrNameLst>
                                          <p:attrName>ppt_y</p:attrName>
                                        </p:attrNameLst>
                                      </p:cBhvr>
                                      <p:tavLst>
                                        <p:tav tm="0">
                                          <p:val>
                                            <p:strVal val="ppt_y"/>
                                          </p:val>
                                        </p:tav>
                                        <p:tav tm="100000">
                                          <p:val>
                                            <p:strVal val="1+ppt_h/2"/>
                                          </p:val>
                                        </p:tav>
                                      </p:tavLst>
                                    </p:anim>
                                    <p:set>
                                      <p:cBhvr>
                                        <p:cTn id="49" dur="1" fill="hold">
                                          <p:stCondLst>
                                            <p:cond delay="499"/>
                                          </p:stCondLst>
                                        </p:cTn>
                                        <p:tgtEl>
                                          <p:spTgt spid="3"/>
                                        </p:tgtEl>
                                        <p:attrNameLst>
                                          <p:attrName>style.visibility</p:attrName>
                                        </p:attrNameLst>
                                      </p:cBhvr>
                                      <p:to>
                                        <p:strVal val="hidden"/>
                                      </p:to>
                                    </p:set>
                                  </p:childTnLst>
                                </p:cTn>
                              </p:par>
                              <p:par>
                                <p:cTn id="50" presetID="2" presetClass="exit" presetSubtype="4" fill="hold" nodeType="withEffect">
                                  <p:stCondLst>
                                    <p:cond delay="0"/>
                                  </p:stCondLst>
                                  <p:childTnLst>
                                    <p:anim calcmode="lin" valueType="num">
                                      <p:cBhvr additive="base">
                                        <p:cTn id="51" dur="500"/>
                                        <p:tgtEl>
                                          <p:spTgt spid="4"/>
                                        </p:tgtEl>
                                        <p:attrNameLst>
                                          <p:attrName>ppt_x</p:attrName>
                                        </p:attrNameLst>
                                      </p:cBhvr>
                                      <p:tavLst>
                                        <p:tav tm="0">
                                          <p:val>
                                            <p:strVal val="ppt_x"/>
                                          </p:val>
                                        </p:tav>
                                        <p:tav tm="100000">
                                          <p:val>
                                            <p:strVal val="ppt_x"/>
                                          </p:val>
                                        </p:tav>
                                      </p:tavLst>
                                    </p:anim>
                                    <p:anim calcmode="lin" valueType="num">
                                      <p:cBhvr additive="base">
                                        <p:cTn id="52" dur="500"/>
                                        <p:tgtEl>
                                          <p:spTgt spid="4"/>
                                        </p:tgtEl>
                                        <p:attrNameLst>
                                          <p:attrName>ppt_y</p:attrName>
                                        </p:attrNameLst>
                                      </p:cBhvr>
                                      <p:tavLst>
                                        <p:tav tm="0">
                                          <p:val>
                                            <p:strVal val="ppt_y"/>
                                          </p:val>
                                        </p:tav>
                                        <p:tav tm="100000">
                                          <p:val>
                                            <p:strVal val="1+ppt_h/2"/>
                                          </p:val>
                                        </p:tav>
                                      </p:tavLst>
                                    </p:anim>
                                    <p:set>
                                      <p:cBhvr>
                                        <p:cTn id="5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78924DE-ED89-517B-7ECB-C4A7AB822D16}"/>
            </a:ext>
          </a:extLst>
        </p:cNvPr>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E789EEC9-5C35-B06C-867B-DEA58AD9BF7B}"/>
              </a:ext>
            </a:extLst>
          </p:cNvPr>
          <p:cNvPicPr>
            <a:picLocks noChangeAspect="1"/>
          </p:cNvPicPr>
          <p:nvPr/>
        </p:nvPicPr>
        <p:blipFill>
          <a:blip r:embed="rId3" cstate="screen">
            <a:extLst>
              <a:ext uri="{28A0092B-C50C-407E-A947-70E740481C1C}">
                <a14:useLocalDpi xmlns:a14="http://schemas.microsoft.com/office/drawing/2010/main"/>
              </a:ext>
            </a:extLst>
          </a:blip>
          <a:srcRect t="-13532" r="-33549"/>
          <a:stretch>
            <a:fillRect/>
          </a:stretch>
        </p:blipFill>
        <p:spPr>
          <a:xfrm>
            <a:off x="7733281" y="-999940"/>
            <a:ext cx="8246718" cy="8246718"/>
          </a:xfrm>
          <a:prstGeom prst="ellipse">
            <a:avLst/>
          </a:prstGeom>
        </p:spPr>
      </p:pic>
      <p:sp>
        <p:nvSpPr>
          <p:cNvPr id="5" name="Segnaposto piè di pagina 4">
            <a:extLst>
              <a:ext uri="{FF2B5EF4-FFF2-40B4-BE49-F238E27FC236}">
                <a16:creationId xmlns:a16="http://schemas.microsoft.com/office/drawing/2014/main" id="{AE78FF88-8B02-0D69-DCF9-447A08EABCD4}"/>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6" name="Segnaposto data 5">
            <a:extLst>
              <a:ext uri="{FF2B5EF4-FFF2-40B4-BE49-F238E27FC236}">
                <a16:creationId xmlns:a16="http://schemas.microsoft.com/office/drawing/2014/main" id="{5B6FE9C0-F404-959A-FC97-92A273BED1F5}"/>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C069B359-76B8-3E3A-AFCF-626230460BAB}"/>
              </a:ext>
            </a:extLst>
          </p:cNvPr>
          <p:cNvSpPr>
            <a:spLocks noGrp="1"/>
          </p:cNvSpPr>
          <p:nvPr>
            <p:ph type="sldNum" sz="quarter" idx="12"/>
          </p:nvPr>
        </p:nvSpPr>
        <p:spPr/>
        <p:txBody>
          <a:bodyPr/>
          <a:lstStyle/>
          <a:p>
            <a:fld id="{3686A617-C4D3-4D9A-8A46-533505A69CB9}" type="slidenum">
              <a:rPr lang="fr-FR" smtClean="0"/>
              <a:pPr/>
              <a:t>16</a:t>
            </a:fld>
            <a:endParaRPr lang="fr-FR" dirty="0"/>
          </a:p>
        </p:txBody>
      </p:sp>
      <p:sp>
        <p:nvSpPr>
          <p:cNvPr id="12" name="Titolo 6">
            <a:extLst>
              <a:ext uri="{FF2B5EF4-FFF2-40B4-BE49-F238E27FC236}">
                <a16:creationId xmlns:a16="http://schemas.microsoft.com/office/drawing/2014/main" id="{53F23C5D-9CA4-74B8-B133-14BBEFECB2DE}"/>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chemeClr val="bg1"/>
                </a:solidFill>
                <a:latin typeface="Proxima Nova Rg" panose="02000506030000020004" pitchFamily="2" charset="0"/>
              </a:rPr>
              <a:t>Let’s</a:t>
            </a:r>
            <a:r>
              <a:rPr lang="it-IT" dirty="0">
                <a:solidFill>
                  <a:schemeClr val="bg1"/>
                </a:solidFill>
                <a:latin typeface="Proxima Nova Rg" panose="02000506030000020004" pitchFamily="2" charset="0"/>
              </a:rPr>
              <a:t> show </a:t>
            </a:r>
            <a:r>
              <a:rPr lang="it-IT" dirty="0" err="1">
                <a:solidFill>
                  <a:schemeClr val="bg1"/>
                </a:solidFill>
                <a:latin typeface="Proxima Nova Rg" panose="02000506030000020004" pitchFamily="2" charset="0"/>
              </a:rPr>
              <a:t>our</a:t>
            </a:r>
            <a:r>
              <a:rPr lang="it-IT" dirty="0">
                <a:solidFill>
                  <a:schemeClr val="bg1"/>
                </a:solidFill>
                <a:latin typeface="Proxima Nova Rg" panose="02000506030000020004" pitchFamily="2" charset="0"/>
              </a:rPr>
              <a:t> shelters</a:t>
            </a:r>
          </a:p>
        </p:txBody>
      </p:sp>
      <p:sp>
        <p:nvSpPr>
          <p:cNvPr id="11" name="Content Placeholder 2">
            <a:extLst>
              <a:ext uri="{FF2B5EF4-FFF2-40B4-BE49-F238E27FC236}">
                <a16:creationId xmlns:a16="http://schemas.microsoft.com/office/drawing/2014/main" id="{47954D14-6496-96D5-DB18-2A6535C1B051}"/>
              </a:ext>
            </a:extLst>
          </p:cNvPr>
          <p:cNvSpPr txBox="1">
            <a:spLocks/>
          </p:cNvSpPr>
          <p:nvPr/>
        </p:nvSpPr>
        <p:spPr>
          <a:xfrm>
            <a:off x="334963" y="1792679"/>
            <a:ext cx="7235827" cy="43780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Proxima Nova Rg" panose="02000506030000020004" pitchFamily="2" charset="0"/>
              </a:rPr>
              <a:t>Take a look at other groups' shelters.</a:t>
            </a:r>
            <a:endParaRPr lang="en-US" sz="2400" dirty="0">
              <a:solidFill>
                <a:schemeClr val="bg1"/>
              </a:solidFill>
              <a:latin typeface="Proxima Nova Rg" panose="02000506030000020004" pitchFamily="2" charset="0"/>
            </a:endParaRPr>
          </a:p>
          <a:p>
            <a:pPr marL="0" indent="0">
              <a:lnSpc>
                <a:spcPct val="100000"/>
              </a:lnSpc>
              <a:buNone/>
            </a:pPr>
            <a:endParaRPr lang="en-GB" sz="2400" dirty="0">
              <a:solidFill>
                <a:schemeClr val="bg1"/>
              </a:solidFill>
              <a:latin typeface="Proxima Nova Rg" panose="02000506030000020004" pitchFamily="2" charset="0"/>
            </a:endParaRPr>
          </a:p>
          <a:p>
            <a:pPr>
              <a:lnSpc>
                <a:spcPct val="100000"/>
              </a:lnSpc>
            </a:pPr>
            <a:r>
              <a:rPr lang="en-GB" sz="2400" dirty="0">
                <a:solidFill>
                  <a:schemeClr val="bg1"/>
                </a:solidFill>
                <a:latin typeface="Proxima Nova Rg" panose="02000506030000020004" pitchFamily="2" charset="0"/>
              </a:rPr>
              <a:t>What is the same as yours?</a:t>
            </a:r>
          </a:p>
          <a:p>
            <a:pPr>
              <a:lnSpc>
                <a:spcPct val="100000"/>
              </a:lnSpc>
            </a:pPr>
            <a:r>
              <a:rPr lang="en-GB" sz="2400" dirty="0">
                <a:solidFill>
                  <a:schemeClr val="bg1"/>
                </a:solidFill>
                <a:latin typeface="Proxima Nova Rg" panose="02000506030000020004" pitchFamily="2" charset="0"/>
              </a:rPr>
              <a:t>What is different from yours?</a:t>
            </a:r>
          </a:p>
          <a:p>
            <a:pPr>
              <a:lnSpc>
                <a:spcPct val="100000"/>
              </a:lnSpc>
            </a:pPr>
            <a:r>
              <a:rPr lang="en-GB" sz="2400" dirty="0">
                <a:solidFill>
                  <a:schemeClr val="bg1"/>
                </a:solidFill>
                <a:latin typeface="Proxima Nova Rg" panose="02000506030000020004" pitchFamily="2" charset="0"/>
              </a:rPr>
              <a:t>Which shelters do you think will perform the best when faced with a gust of wind?</a:t>
            </a:r>
          </a:p>
          <a:p>
            <a:pPr>
              <a:lnSpc>
                <a:spcPct val="100000"/>
              </a:lnSpc>
            </a:pPr>
            <a:r>
              <a:rPr lang="en-GB" sz="2400" dirty="0">
                <a:solidFill>
                  <a:schemeClr val="bg1"/>
                </a:solidFill>
                <a:latin typeface="Proxima Nova Rg" panose="02000506030000020004" pitchFamily="2" charset="0"/>
              </a:rPr>
              <a:t>Can you explain why?</a:t>
            </a:r>
          </a:p>
          <a:p>
            <a:pPr>
              <a:lnSpc>
                <a:spcPct val="100000"/>
              </a:lnSpc>
            </a:pPr>
            <a:endParaRPr lang="en-GB" sz="2400" dirty="0">
              <a:solidFill>
                <a:schemeClr val="bg1"/>
              </a:solidFill>
              <a:latin typeface="Proxima Nova Rg" panose="02000506030000020004" pitchFamily="2" charset="0"/>
            </a:endParaRPr>
          </a:p>
          <a:p>
            <a:pPr marL="0" indent="0">
              <a:lnSpc>
                <a:spcPct val="100000"/>
              </a:lnSpc>
              <a:buNone/>
            </a:pPr>
            <a:r>
              <a:rPr lang="en-GB" sz="2400" dirty="0">
                <a:solidFill>
                  <a:schemeClr val="bg1"/>
                </a:solidFill>
                <a:latin typeface="Proxima Nova Rg" panose="02000506030000020004" pitchFamily="2" charset="0"/>
              </a:rPr>
              <a:t>Now, let's test them and see if you're right!</a:t>
            </a:r>
          </a:p>
        </p:txBody>
      </p:sp>
    </p:spTree>
    <p:extLst>
      <p:ext uri="{BB962C8B-B14F-4D97-AF65-F5344CB8AC3E}">
        <p14:creationId xmlns:p14="http://schemas.microsoft.com/office/powerpoint/2010/main" val="236917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ADFCE-2A21-9AC0-32FA-34B92CAEA1FE}"/>
            </a:ext>
          </a:extLst>
        </p:cNvPr>
        <p:cNvGrpSpPr/>
        <p:nvPr/>
      </p:nvGrpSpPr>
      <p:grpSpPr>
        <a:xfrm>
          <a:off x="0" y="0"/>
          <a:ext cx="0" cy="0"/>
          <a:chOff x="0" y="0"/>
          <a:chExt cx="0" cy="0"/>
        </a:xfrm>
      </p:grpSpPr>
      <p:pic>
        <p:nvPicPr>
          <p:cNvPr id="3" name="Picture Placeholder 14">
            <a:extLst>
              <a:ext uri="{FF2B5EF4-FFF2-40B4-BE49-F238E27FC236}">
                <a16:creationId xmlns:a16="http://schemas.microsoft.com/office/drawing/2014/main" id="{E89E28AF-865E-D533-9E45-201478DA4558}"/>
              </a:ext>
            </a:extLst>
          </p:cNvPr>
          <p:cNvPicPr>
            <a:picLocks noChangeAspect="1"/>
          </p:cNvPicPr>
          <p:nvPr/>
        </p:nvPicPr>
        <p:blipFill>
          <a:blip r:embed="rId3" cstate="screen">
            <a:extLst>
              <a:ext uri="{28A0092B-C50C-407E-A947-70E740481C1C}">
                <a14:useLocalDpi xmlns:a14="http://schemas.microsoft.com/office/drawing/2010/main"/>
              </a:ext>
            </a:extLst>
          </a:blip>
          <a:srcRect t="-13534" r="-10379"/>
          <a:stretch>
            <a:fillRect/>
          </a:stretch>
        </p:blipFill>
        <p:spPr>
          <a:xfrm>
            <a:off x="8472869" y="-983007"/>
            <a:ext cx="8246718" cy="8246718"/>
          </a:xfrm>
          <a:prstGeom prst="ellipse">
            <a:avLst/>
          </a:prstGeom>
        </p:spPr>
      </p:pic>
      <p:sp>
        <p:nvSpPr>
          <p:cNvPr id="7" name="Titolo 6">
            <a:extLst>
              <a:ext uri="{FF2B5EF4-FFF2-40B4-BE49-F238E27FC236}">
                <a16:creationId xmlns:a16="http://schemas.microsoft.com/office/drawing/2014/main" id="{398D8F3E-AA67-124B-A230-161672178EB8}"/>
              </a:ext>
            </a:extLst>
          </p:cNvPr>
          <p:cNvSpPr>
            <a:spLocks noGrp="1"/>
          </p:cNvSpPr>
          <p:nvPr>
            <p:ph type="title"/>
          </p:nvPr>
        </p:nvSpPr>
        <p:spPr>
          <a:xfrm>
            <a:off x="335360" y="764704"/>
            <a:ext cx="8719589" cy="936104"/>
          </a:xfrm>
        </p:spPr>
        <p:txBody>
          <a:bodyPr/>
          <a:lstStyle/>
          <a:p>
            <a:r>
              <a:rPr lang="it-IT" b="1" dirty="0" err="1"/>
              <a:t>What</a:t>
            </a:r>
            <a:r>
              <a:rPr lang="it-IT" b="1" dirty="0"/>
              <a:t> </a:t>
            </a:r>
            <a:r>
              <a:rPr lang="it-IT" b="1" dirty="0" err="1"/>
              <a:t>have</a:t>
            </a:r>
            <a:r>
              <a:rPr lang="it-IT" b="1" dirty="0"/>
              <a:t> </a:t>
            </a:r>
            <a:r>
              <a:rPr lang="it-IT" b="1" dirty="0" err="1"/>
              <a:t>we</a:t>
            </a:r>
            <a:r>
              <a:rPr lang="it-IT" b="1" dirty="0"/>
              <a:t> </a:t>
            </a:r>
            <a:r>
              <a:rPr lang="it-IT" b="1" dirty="0" err="1"/>
              <a:t>discovered</a:t>
            </a:r>
            <a:r>
              <a:rPr lang="it-IT" b="1" dirty="0"/>
              <a:t>?</a:t>
            </a:r>
          </a:p>
        </p:txBody>
      </p:sp>
      <p:sp>
        <p:nvSpPr>
          <p:cNvPr id="4" name="Segnaposto piè di pagina 3">
            <a:extLst>
              <a:ext uri="{FF2B5EF4-FFF2-40B4-BE49-F238E27FC236}">
                <a16:creationId xmlns:a16="http://schemas.microsoft.com/office/drawing/2014/main" id="{62F48DFD-88BF-CDCB-19A2-C0839B6A1CCC}"/>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84320AEC-86BF-BC85-3F44-094A178E6EE6}"/>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2C495F64-54B9-630B-3D03-17F9DD37321E}"/>
              </a:ext>
            </a:extLst>
          </p:cNvPr>
          <p:cNvSpPr>
            <a:spLocks noGrp="1"/>
          </p:cNvSpPr>
          <p:nvPr>
            <p:ph type="sldNum" sz="quarter" idx="12"/>
          </p:nvPr>
        </p:nvSpPr>
        <p:spPr/>
        <p:txBody>
          <a:bodyPr/>
          <a:lstStyle/>
          <a:p>
            <a:fld id="{3686A617-C4D3-4D9A-8A46-533505A69CB9}" type="slidenum">
              <a:rPr lang="fr-FR" smtClean="0"/>
              <a:pPr/>
              <a:t>17</a:t>
            </a:fld>
            <a:endParaRPr lang="fr-FR" dirty="0"/>
          </a:p>
        </p:txBody>
      </p:sp>
      <p:sp>
        <p:nvSpPr>
          <p:cNvPr id="2" name="Segnaposto contenuto 8">
            <a:extLst>
              <a:ext uri="{FF2B5EF4-FFF2-40B4-BE49-F238E27FC236}">
                <a16:creationId xmlns:a16="http://schemas.microsoft.com/office/drawing/2014/main" id="{DB8F8223-60EB-F39A-F68C-A60E5E7E0443}"/>
              </a:ext>
            </a:extLst>
          </p:cNvPr>
          <p:cNvSpPr txBox="1">
            <a:spLocks/>
          </p:cNvSpPr>
          <p:nvPr/>
        </p:nvSpPr>
        <p:spPr>
          <a:xfrm>
            <a:off x="300038" y="1893725"/>
            <a:ext cx="7983349" cy="400953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dirty="0">
                <a:solidFill>
                  <a:srgbClr val="000000"/>
                </a:solidFill>
              </a:rPr>
              <a:t>Which shelter (or shelters) proved to be the strongest in the breeze?</a:t>
            </a:r>
            <a:endParaRPr lang="en-US" dirty="0">
              <a:solidFill>
                <a:srgbClr val="000000"/>
              </a:solidFill>
            </a:endParaRPr>
          </a:p>
          <a:p>
            <a:pPr>
              <a:lnSpc>
                <a:spcPct val="100000"/>
              </a:lnSpc>
            </a:pPr>
            <a:r>
              <a:rPr lang="en-GB" dirty="0">
                <a:solidFill>
                  <a:srgbClr val="000000"/>
                </a:solidFill>
              </a:rPr>
              <a:t>What do you think made them stronger?</a:t>
            </a:r>
          </a:p>
          <a:p>
            <a:pPr>
              <a:lnSpc>
                <a:spcPct val="100000"/>
              </a:lnSpc>
            </a:pPr>
            <a:r>
              <a:rPr lang="en-GB" dirty="0">
                <a:solidFill>
                  <a:srgbClr val="000000"/>
                </a:solidFill>
              </a:rPr>
              <a:t>What techniques have you tried today?</a:t>
            </a:r>
          </a:p>
          <a:p>
            <a:pPr>
              <a:lnSpc>
                <a:spcPct val="100000"/>
              </a:lnSpc>
            </a:pPr>
            <a:r>
              <a:rPr lang="en-GB" dirty="0">
                <a:solidFill>
                  <a:srgbClr val="000000"/>
                </a:solidFill>
              </a:rPr>
              <a:t>Which techniques were the most effective?</a:t>
            </a:r>
          </a:p>
          <a:p>
            <a:pPr>
              <a:lnSpc>
                <a:spcPct val="100000"/>
              </a:lnSpc>
            </a:pPr>
            <a:r>
              <a:rPr lang="en-GB" dirty="0">
                <a:solidFill>
                  <a:srgbClr val="000000"/>
                </a:solidFill>
              </a:rPr>
              <a:t>What do you know now about making paper stronger that you didn't know before?</a:t>
            </a:r>
          </a:p>
          <a:p>
            <a:pPr>
              <a:lnSpc>
                <a:spcPct val="100000"/>
              </a:lnSpc>
            </a:pPr>
            <a:r>
              <a:rPr lang="en-GB" dirty="0">
                <a:solidFill>
                  <a:srgbClr val="000000"/>
                </a:solidFill>
              </a:rPr>
              <a:t>Would the techniques you have tried today work to make structures made from other materials stronger?</a:t>
            </a:r>
          </a:p>
          <a:p>
            <a:pPr>
              <a:lnSpc>
                <a:spcPct val="100000"/>
              </a:lnSpc>
            </a:pPr>
            <a:r>
              <a:rPr lang="en-GB" dirty="0">
                <a:solidFill>
                  <a:srgbClr val="000000"/>
                </a:solidFill>
              </a:rPr>
              <a:t>What would you do differently if you were to make another paper shelter?</a:t>
            </a:r>
          </a:p>
        </p:txBody>
      </p:sp>
    </p:spTree>
    <p:extLst>
      <p:ext uri="{BB962C8B-B14F-4D97-AF65-F5344CB8AC3E}">
        <p14:creationId xmlns:p14="http://schemas.microsoft.com/office/powerpoint/2010/main" val="299166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fade">
                                      <p:cBhvr>
                                        <p:cTn id="20" dur="500"/>
                                        <p:tgtEl>
                                          <p:spTgt spid="2">
                                            <p:txEl>
                                              <p:pRg st="2" end="2"/>
                                            </p:txEl>
                                          </p:spTgt>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500"/>
                                        <p:tgtEl>
                                          <p:spTgt spid="2">
                                            <p:txEl>
                                              <p:pRg st="3" end="3"/>
                                            </p:txEl>
                                          </p:spTgt>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500"/>
                                        <p:tgtEl>
                                          <p:spTgt spid="2">
                                            <p:txEl>
                                              <p:pRg st="4" end="4"/>
                                            </p:txEl>
                                          </p:spTgt>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2">
                                            <p:txEl>
                                              <p:pRg st="6" end="6"/>
                                            </p:txEl>
                                          </p:spTgt>
                                        </p:tgtEl>
                                        <p:attrNameLst>
                                          <p:attrName>style.visibility</p:attrName>
                                        </p:attrNameLst>
                                      </p:cBhvr>
                                      <p:to>
                                        <p:strVal val="visible"/>
                                      </p:to>
                                    </p:set>
                                    <p:animEffect transition="in" filter="fade">
                                      <p:cBhvr>
                                        <p:cTn id="36"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1F200-6BD2-273A-664C-8C11D4D6E591}"/>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E051741F-19B0-CDD6-FD68-D9F223DE207D}"/>
              </a:ext>
            </a:extLst>
          </p:cNvPr>
          <p:cNvSpPr>
            <a:spLocks noGrp="1"/>
          </p:cNvSpPr>
          <p:nvPr>
            <p:ph type="title"/>
          </p:nvPr>
        </p:nvSpPr>
        <p:spPr>
          <a:xfrm>
            <a:off x="335360" y="764704"/>
            <a:ext cx="8719589" cy="936104"/>
          </a:xfrm>
        </p:spPr>
        <p:txBody>
          <a:bodyPr/>
          <a:lstStyle/>
          <a:p>
            <a:r>
              <a:rPr lang="it-IT" b="1" dirty="0" err="1"/>
              <a:t>Let’s</a:t>
            </a:r>
            <a:r>
              <a:rPr lang="it-IT" b="1" dirty="0"/>
              <a:t> </a:t>
            </a:r>
            <a:r>
              <a:rPr lang="it-IT" b="1" dirty="0" err="1"/>
              <a:t>recap</a:t>
            </a:r>
            <a:r>
              <a:rPr lang="it-IT" b="1" dirty="0"/>
              <a:t>…</a:t>
            </a:r>
          </a:p>
        </p:txBody>
      </p:sp>
      <p:sp>
        <p:nvSpPr>
          <p:cNvPr id="4" name="Segnaposto piè di pagina 3">
            <a:extLst>
              <a:ext uri="{FF2B5EF4-FFF2-40B4-BE49-F238E27FC236}">
                <a16:creationId xmlns:a16="http://schemas.microsoft.com/office/drawing/2014/main" id="{E7C43A42-8E00-A5B1-4A9D-6B4474A22AA2}"/>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72E6B053-A851-8C7C-EC85-4E63CB0CBFD3}"/>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7382A572-C424-2AF3-1E0B-6E0F2F4C4268}"/>
              </a:ext>
            </a:extLst>
          </p:cNvPr>
          <p:cNvSpPr>
            <a:spLocks noGrp="1"/>
          </p:cNvSpPr>
          <p:nvPr>
            <p:ph type="sldNum" sz="quarter" idx="12"/>
          </p:nvPr>
        </p:nvSpPr>
        <p:spPr/>
        <p:txBody>
          <a:bodyPr/>
          <a:lstStyle/>
          <a:p>
            <a:fld id="{3686A617-C4D3-4D9A-8A46-533505A69CB9}" type="slidenum">
              <a:rPr lang="fr-FR" smtClean="0"/>
              <a:pPr/>
              <a:t>18</a:t>
            </a:fld>
            <a:endParaRPr lang="fr-FR" dirty="0"/>
          </a:p>
        </p:txBody>
      </p:sp>
      <p:grpSp>
        <p:nvGrpSpPr>
          <p:cNvPr id="9" name="Group 8">
            <a:extLst>
              <a:ext uri="{FF2B5EF4-FFF2-40B4-BE49-F238E27FC236}">
                <a16:creationId xmlns:a16="http://schemas.microsoft.com/office/drawing/2014/main" id="{453A97E7-54B5-20DC-A16C-8EC5E927DF58}"/>
              </a:ext>
            </a:extLst>
          </p:cNvPr>
          <p:cNvGrpSpPr/>
          <p:nvPr/>
        </p:nvGrpSpPr>
        <p:grpSpPr>
          <a:xfrm rot="21267487">
            <a:off x="492795" y="1761898"/>
            <a:ext cx="3553916" cy="2186404"/>
            <a:chOff x="340181" y="-1707608"/>
            <a:chExt cx="3553916" cy="2186404"/>
          </a:xfrm>
        </p:grpSpPr>
        <p:grpSp>
          <p:nvGrpSpPr>
            <p:cNvPr id="11" name="Group 10">
              <a:extLst>
                <a:ext uri="{FF2B5EF4-FFF2-40B4-BE49-F238E27FC236}">
                  <a16:creationId xmlns:a16="http://schemas.microsoft.com/office/drawing/2014/main" id="{522F38BE-0C80-9AC1-1A55-8A6B8552B3C2}"/>
                </a:ext>
              </a:extLst>
            </p:cNvPr>
            <p:cNvGrpSpPr/>
            <p:nvPr/>
          </p:nvGrpSpPr>
          <p:grpSpPr>
            <a:xfrm>
              <a:off x="340181" y="-1707608"/>
              <a:ext cx="3553916" cy="2186404"/>
              <a:chOff x="334959" y="1700808"/>
              <a:chExt cx="3553916" cy="2186404"/>
            </a:xfrm>
            <a:solidFill>
              <a:srgbClr val="FF9E1B"/>
            </a:solidFill>
          </p:grpSpPr>
          <p:sp>
            <p:nvSpPr>
              <p:cNvPr id="13" name="Snip and Round Single Corner of Rectangle 12">
                <a:extLst>
                  <a:ext uri="{FF2B5EF4-FFF2-40B4-BE49-F238E27FC236}">
                    <a16:creationId xmlns:a16="http://schemas.microsoft.com/office/drawing/2014/main" id="{971F1DDA-5F14-5BCF-107E-84B1B2F84F2D}"/>
                  </a:ext>
                </a:extLst>
              </p:cNvPr>
              <p:cNvSpPr/>
              <p:nvPr/>
            </p:nvSpPr>
            <p:spPr>
              <a:xfrm flipH="1">
                <a:off x="334959" y="1700808"/>
                <a:ext cx="3553916" cy="2186404"/>
              </a:xfrm>
              <a:prstGeom prst="snipRoundRect">
                <a:avLst>
                  <a:gd name="adj1" fmla="val 0"/>
                  <a:gd name="adj2" fmla="val 16667"/>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14" name="Right Triangle 13">
                <a:extLst>
                  <a:ext uri="{FF2B5EF4-FFF2-40B4-BE49-F238E27FC236}">
                    <a16:creationId xmlns:a16="http://schemas.microsoft.com/office/drawing/2014/main" id="{BDB3859F-3558-195F-175C-827FC02582E8}"/>
                  </a:ext>
                </a:extLst>
              </p:cNvPr>
              <p:cNvSpPr/>
              <p:nvPr/>
            </p:nvSpPr>
            <p:spPr>
              <a:xfrm rot="16200000">
                <a:off x="324624" y="1711143"/>
                <a:ext cx="375603" cy="354934"/>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12" name="Titolo 6">
              <a:extLst>
                <a:ext uri="{FF2B5EF4-FFF2-40B4-BE49-F238E27FC236}">
                  <a16:creationId xmlns:a16="http://schemas.microsoft.com/office/drawing/2014/main" id="{698F41FD-38CA-98F8-59E5-39393217E113}"/>
                </a:ext>
              </a:extLst>
            </p:cNvPr>
            <p:cNvSpPr txBox="1">
              <a:spLocks/>
            </p:cNvSpPr>
            <p:nvPr/>
          </p:nvSpPr>
          <p:spPr>
            <a:xfrm>
              <a:off x="636910" y="-1411105"/>
              <a:ext cx="3015140" cy="176954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400" b="0" dirty="0">
                  <a:solidFill>
                    <a:srgbClr val="000000"/>
                  </a:solidFill>
                  <a:latin typeface="Proxima Nova Rg" panose="02000506030000020004" pitchFamily="2" charset="0"/>
                </a:rPr>
                <a:t>Paper is made from renewable resources and its fibres can be recycled up to seven times.</a:t>
              </a:r>
              <a:endParaRPr lang="en-US" sz="2400" b="0" dirty="0">
                <a:solidFill>
                  <a:srgbClr val="000000"/>
                </a:solidFill>
                <a:latin typeface="Proxima Nova Rg" panose="02000506030000020004" pitchFamily="2" charset="0"/>
              </a:endParaRPr>
            </a:p>
          </p:txBody>
        </p:sp>
      </p:grpSp>
      <p:grpSp>
        <p:nvGrpSpPr>
          <p:cNvPr id="15" name="Group 14">
            <a:extLst>
              <a:ext uri="{FF2B5EF4-FFF2-40B4-BE49-F238E27FC236}">
                <a16:creationId xmlns:a16="http://schemas.microsoft.com/office/drawing/2014/main" id="{727C4196-131E-C4F7-9909-F185E248C095}"/>
              </a:ext>
            </a:extLst>
          </p:cNvPr>
          <p:cNvGrpSpPr/>
          <p:nvPr/>
        </p:nvGrpSpPr>
        <p:grpSpPr>
          <a:xfrm rot="176823">
            <a:off x="4028569" y="1595548"/>
            <a:ext cx="3553916" cy="2455345"/>
            <a:chOff x="340181" y="-1707609"/>
            <a:chExt cx="3553916" cy="2455345"/>
          </a:xfrm>
        </p:grpSpPr>
        <p:grpSp>
          <p:nvGrpSpPr>
            <p:cNvPr id="16" name="Group 15">
              <a:extLst>
                <a:ext uri="{FF2B5EF4-FFF2-40B4-BE49-F238E27FC236}">
                  <a16:creationId xmlns:a16="http://schemas.microsoft.com/office/drawing/2014/main" id="{F17B5A79-293F-5E33-4413-1E756A456326}"/>
                </a:ext>
              </a:extLst>
            </p:cNvPr>
            <p:cNvGrpSpPr/>
            <p:nvPr/>
          </p:nvGrpSpPr>
          <p:grpSpPr>
            <a:xfrm>
              <a:off x="340181" y="-1707609"/>
              <a:ext cx="3553916" cy="2455345"/>
              <a:chOff x="334959" y="1700807"/>
              <a:chExt cx="3553916" cy="2455345"/>
            </a:xfrm>
            <a:solidFill>
              <a:srgbClr val="FF9E1B"/>
            </a:solidFill>
          </p:grpSpPr>
          <p:sp>
            <p:nvSpPr>
              <p:cNvPr id="18" name="Snip and Round Single Corner of Rectangle 17">
                <a:extLst>
                  <a:ext uri="{FF2B5EF4-FFF2-40B4-BE49-F238E27FC236}">
                    <a16:creationId xmlns:a16="http://schemas.microsoft.com/office/drawing/2014/main" id="{901C7C6A-591A-F680-CA6B-54AA614E1E10}"/>
                  </a:ext>
                </a:extLst>
              </p:cNvPr>
              <p:cNvSpPr/>
              <p:nvPr/>
            </p:nvSpPr>
            <p:spPr>
              <a:xfrm flipH="1">
                <a:off x="334959" y="1700807"/>
                <a:ext cx="3553916" cy="2455345"/>
              </a:xfrm>
              <a:prstGeom prst="snipRoundRect">
                <a:avLst>
                  <a:gd name="adj1" fmla="val 0"/>
                  <a:gd name="adj2" fmla="val 14375"/>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19" name="Right Triangle 18">
                <a:extLst>
                  <a:ext uri="{FF2B5EF4-FFF2-40B4-BE49-F238E27FC236}">
                    <a16:creationId xmlns:a16="http://schemas.microsoft.com/office/drawing/2014/main" id="{DEFEDDEB-B106-DEA9-48FB-6D9039298502}"/>
                  </a:ext>
                </a:extLst>
              </p:cNvPr>
              <p:cNvSpPr/>
              <p:nvPr/>
            </p:nvSpPr>
            <p:spPr>
              <a:xfrm rot="16200000">
                <a:off x="337266" y="1698501"/>
                <a:ext cx="350319" cy="354934"/>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17" name="Titolo 6">
              <a:extLst>
                <a:ext uri="{FF2B5EF4-FFF2-40B4-BE49-F238E27FC236}">
                  <a16:creationId xmlns:a16="http://schemas.microsoft.com/office/drawing/2014/main" id="{EB01DED4-38BF-F0EF-33F7-F38887FEFF65}"/>
                </a:ext>
              </a:extLst>
            </p:cNvPr>
            <p:cNvSpPr txBox="1">
              <a:spLocks/>
            </p:cNvSpPr>
            <p:nvPr/>
          </p:nvSpPr>
          <p:spPr>
            <a:xfrm>
              <a:off x="636910" y="-1411105"/>
              <a:ext cx="3069652" cy="202170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2400" b="0" dirty="0">
                  <a:solidFill>
                    <a:schemeClr val="bg1"/>
                  </a:solidFill>
                  <a:latin typeface="Proxima Nova Rg" panose="02000506030000020004" pitchFamily="2" charset="0"/>
                  <a:ea typeface="+mn-lt"/>
                  <a:cs typeface="+mn-lt"/>
                </a:rPr>
                <a:t>Sustainably managed forests help different species of plants and animals to work together and stay healthy.</a:t>
              </a:r>
              <a:endParaRPr lang="en-GB" sz="2400" b="0" dirty="0">
                <a:solidFill>
                  <a:schemeClr val="bg1"/>
                </a:solidFill>
                <a:latin typeface="Proxima Nova Rg" panose="02000506030000020004" pitchFamily="2" charset="0"/>
                <a:ea typeface="+mn-lt"/>
                <a:cs typeface="+mn-lt"/>
              </a:endParaRPr>
            </a:p>
          </p:txBody>
        </p:sp>
      </p:grpSp>
      <p:grpSp>
        <p:nvGrpSpPr>
          <p:cNvPr id="27" name="Group 26">
            <a:extLst>
              <a:ext uri="{FF2B5EF4-FFF2-40B4-BE49-F238E27FC236}">
                <a16:creationId xmlns:a16="http://schemas.microsoft.com/office/drawing/2014/main" id="{381A8F33-F9E4-E63A-AC7B-E1AF4F2C5868}"/>
              </a:ext>
            </a:extLst>
          </p:cNvPr>
          <p:cNvGrpSpPr/>
          <p:nvPr/>
        </p:nvGrpSpPr>
        <p:grpSpPr>
          <a:xfrm rot="21365410">
            <a:off x="7455304" y="1774661"/>
            <a:ext cx="3553916" cy="1815943"/>
            <a:chOff x="340181" y="-1707609"/>
            <a:chExt cx="3553916" cy="1815943"/>
          </a:xfrm>
        </p:grpSpPr>
        <p:grpSp>
          <p:nvGrpSpPr>
            <p:cNvPr id="28" name="Group 27">
              <a:extLst>
                <a:ext uri="{FF2B5EF4-FFF2-40B4-BE49-F238E27FC236}">
                  <a16:creationId xmlns:a16="http://schemas.microsoft.com/office/drawing/2014/main" id="{ABCBBB31-F43B-5AB6-91BA-4A9985351F2C}"/>
                </a:ext>
              </a:extLst>
            </p:cNvPr>
            <p:cNvGrpSpPr/>
            <p:nvPr/>
          </p:nvGrpSpPr>
          <p:grpSpPr>
            <a:xfrm>
              <a:off x="340181" y="-1707609"/>
              <a:ext cx="3553916" cy="1815943"/>
              <a:chOff x="334959" y="1700807"/>
              <a:chExt cx="3553916" cy="1815943"/>
            </a:xfrm>
            <a:solidFill>
              <a:srgbClr val="FF9E1B"/>
            </a:solidFill>
          </p:grpSpPr>
          <p:sp>
            <p:nvSpPr>
              <p:cNvPr id="30" name="Snip and Round Single Corner of Rectangle 29">
                <a:extLst>
                  <a:ext uri="{FF2B5EF4-FFF2-40B4-BE49-F238E27FC236}">
                    <a16:creationId xmlns:a16="http://schemas.microsoft.com/office/drawing/2014/main" id="{A997F19A-04A8-1641-B6C8-5E0801A76F55}"/>
                  </a:ext>
                </a:extLst>
              </p:cNvPr>
              <p:cNvSpPr/>
              <p:nvPr/>
            </p:nvSpPr>
            <p:spPr>
              <a:xfrm flipH="1">
                <a:off x="334959" y="1700807"/>
                <a:ext cx="3553916" cy="1815943"/>
              </a:xfrm>
              <a:prstGeom prst="snipRoundRect">
                <a:avLst>
                  <a:gd name="adj1" fmla="val 0"/>
                  <a:gd name="adj2" fmla="val 1977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31" name="Right Triangle 30">
                <a:extLst>
                  <a:ext uri="{FF2B5EF4-FFF2-40B4-BE49-F238E27FC236}">
                    <a16:creationId xmlns:a16="http://schemas.microsoft.com/office/drawing/2014/main" id="{6202E192-A67A-7990-70A5-9B4D9E1B3A82}"/>
                  </a:ext>
                </a:extLst>
              </p:cNvPr>
              <p:cNvSpPr/>
              <p:nvPr/>
            </p:nvSpPr>
            <p:spPr>
              <a:xfrm rot="16200000">
                <a:off x="337266" y="1698501"/>
                <a:ext cx="350319" cy="354934"/>
              </a:xfrm>
              <a:prstGeom prst="rtTriangle">
                <a:avLst/>
              </a:prstGeom>
              <a:solidFill>
                <a:srgbClr val="BE9D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29" name="Titolo 6">
              <a:extLst>
                <a:ext uri="{FF2B5EF4-FFF2-40B4-BE49-F238E27FC236}">
                  <a16:creationId xmlns:a16="http://schemas.microsoft.com/office/drawing/2014/main" id="{5E592DCC-2798-FD69-CF9D-B7568FE58A94}"/>
                </a:ext>
              </a:extLst>
            </p:cNvPr>
            <p:cNvSpPr txBox="1">
              <a:spLocks/>
            </p:cNvSpPr>
            <p:nvPr/>
          </p:nvSpPr>
          <p:spPr>
            <a:xfrm>
              <a:off x="636910" y="-1411105"/>
              <a:ext cx="3069652" cy="1519439"/>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US" sz="2400" b="0" dirty="0">
                  <a:solidFill>
                    <a:srgbClr val="000000"/>
                  </a:solidFill>
                  <a:latin typeface="Proxima Nova Rg" panose="02000506030000020004" pitchFamily="2" charset="0"/>
                  <a:ea typeface="+mn-lt"/>
                  <a:cs typeface="+mn-lt"/>
                </a:rPr>
                <a:t>These forests are managed to ensure trees can keep growing in the future.</a:t>
              </a:r>
              <a:endParaRPr lang="en-GB" sz="2400" b="0" dirty="0">
                <a:solidFill>
                  <a:srgbClr val="000000"/>
                </a:solidFill>
                <a:latin typeface="Proxima Nova Rg" panose="02000506030000020004" pitchFamily="2" charset="0"/>
                <a:ea typeface="+mn-lt"/>
                <a:cs typeface="+mn-lt"/>
              </a:endParaRPr>
            </a:p>
          </p:txBody>
        </p:sp>
      </p:grpSp>
      <p:grpSp>
        <p:nvGrpSpPr>
          <p:cNvPr id="32" name="Group 31">
            <a:extLst>
              <a:ext uri="{FF2B5EF4-FFF2-40B4-BE49-F238E27FC236}">
                <a16:creationId xmlns:a16="http://schemas.microsoft.com/office/drawing/2014/main" id="{147A775A-E0D6-C989-04EC-0017EAF01D16}"/>
              </a:ext>
            </a:extLst>
          </p:cNvPr>
          <p:cNvGrpSpPr/>
          <p:nvPr/>
        </p:nvGrpSpPr>
        <p:grpSpPr>
          <a:xfrm rot="205348">
            <a:off x="1177014" y="3878122"/>
            <a:ext cx="3997670" cy="2186404"/>
            <a:chOff x="340180" y="-1707608"/>
            <a:chExt cx="3997670" cy="2186404"/>
          </a:xfrm>
        </p:grpSpPr>
        <p:grpSp>
          <p:nvGrpSpPr>
            <p:cNvPr id="33" name="Group 32">
              <a:extLst>
                <a:ext uri="{FF2B5EF4-FFF2-40B4-BE49-F238E27FC236}">
                  <a16:creationId xmlns:a16="http://schemas.microsoft.com/office/drawing/2014/main" id="{D4B02BCA-FA88-1756-7D13-C96D9C04E40C}"/>
                </a:ext>
              </a:extLst>
            </p:cNvPr>
            <p:cNvGrpSpPr/>
            <p:nvPr/>
          </p:nvGrpSpPr>
          <p:grpSpPr>
            <a:xfrm>
              <a:off x="340180" y="-1707608"/>
              <a:ext cx="3997669" cy="2186404"/>
              <a:chOff x="334958" y="1700808"/>
              <a:chExt cx="3997669" cy="2186404"/>
            </a:xfrm>
            <a:solidFill>
              <a:srgbClr val="FF9E1B"/>
            </a:solidFill>
          </p:grpSpPr>
          <p:sp>
            <p:nvSpPr>
              <p:cNvPr id="35" name="Snip and Round Single Corner of Rectangle 34">
                <a:extLst>
                  <a:ext uri="{FF2B5EF4-FFF2-40B4-BE49-F238E27FC236}">
                    <a16:creationId xmlns:a16="http://schemas.microsoft.com/office/drawing/2014/main" id="{38E39DFF-B047-DED9-CB45-C38EE3AF72DB}"/>
                  </a:ext>
                </a:extLst>
              </p:cNvPr>
              <p:cNvSpPr/>
              <p:nvPr/>
            </p:nvSpPr>
            <p:spPr>
              <a:xfrm flipH="1">
                <a:off x="334958" y="1700808"/>
                <a:ext cx="3997669" cy="2186404"/>
              </a:xfrm>
              <a:prstGeom prst="snipRoundRect">
                <a:avLst>
                  <a:gd name="adj1" fmla="val 0"/>
                  <a:gd name="adj2" fmla="val 16667"/>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36" name="Right Triangle 35">
                <a:extLst>
                  <a:ext uri="{FF2B5EF4-FFF2-40B4-BE49-F238E27FC236}">
                    <a16:creationId xmlns:a16="http://schemas.microsoft.com/office/drawing/2014/main" id="{655FBF11-47B7-C40E-E2FC-3747059EF7ED}"/>
                  </a:ext>
                </a:extLst>
              </p:cNvPr>
              <p:cNvSpPr/>
              <p:nvPr/>
            </p:nvSpPr>
            <p:spPr>
              <a:xfrm rot="16200000">
                <a:off x="324624" y="1711143"/>
                <a:ext cx="375603" cy="354934"/>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34" name="Titolo 6">
              <a:extLst>
                <a:ext uri="{FF2B5EF4-FFF2-40B4-BE49-F238E27FC236}">
                  <a16:creationId xmlns:a16="http://schemas.microsoft.com/office/drawing/2014/main" id="{112FA801-55DA-495B-9EFF-8BAE3B277254}"/>
                </a:ext>
              </a:extLst>
            </p:cNvPr>
            <p:cNvSpPr txBox="1">
              <a:spLocks/>
            </p:cNvSpPr>
            <p:nvPr/>
          </p:nvSpPr>
          <p:spPr>
            <a:xfrm>
              <a:off x="636909" y="-1411105"/>
              <a:ext cx="3700941" cy="176954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400" b="0" dirty="0">
                  <a:solidFill>
                    <a:schemeClr val="bg1"/>
                  </a:solidFill>
                  <a:latin typeface="Proxima Nova Rg" panose="02000506030000020004" pitchFamily="2" charset="0"/>
                </a:rPr>
                <a:t>Paper companies like REY produce paper using renewable energy and other environmentally responsible processes.</a:t>
              </a:r>
            </a:p>
          </p:txBody>
        </p:sp>
      </p:grpSp>
      <p:grpSp>
        <p:nvGrpSpPr>
          <p:cNvPr id="37" name="Group 36">
            <a:extLst>
              <a:ext uri="{FF2B5EF4-FFF2-40B4-BE49-F238E27FC236}">
                <a16:creationId xmlns:a16="http://schemas.microsoft.com/office/drawing/2014/main" id="{75207DB9-0AC0-7748-F12A-2492E61C69DF}"/>
              </a:ext>
            </a:extLst>
          </p:cNvPr>
          <p:cNvGrpSpPr/>
          <p:nvPr/>
        </p:nvGrpSpPr>
        <p:grpSpPr>
          <a:xfrm rot="21448471">
            <a:off x="5083584" y="4049689"/>
            <a:ext cx="3562885" cy="2186404"/>
            <a:chOff x="340179" y="-1707608"/>
            <a:chExt cx="3562885" cy="2186404"/>
          </a:xfrm>
        </p:grpSpPr>
        <p:grpSp>
          <p:nvGrpSpPr>
            <p:cNvPr id="38" name="Group 37">
              <a:extLst>
                <a:ext uri="{FF2B5EF4-FFF2-40B4-BE49-F238E27FC236}">
                  <a16:creationId xmlns:a16="http://schemas.microsoft.com/office/drawing/2014/main" id="{C922FBC2-C233-DF9E-1DA9-E22DE40C048B}"/>
                </a:ext>
              </a:extLst>
            </p:cNvPr>
            <p:cNvGrpSpPr/>
            <p:nvPr/>
          </p:nvGrpSpPr>
          <p:grpSpPr>
            <a:xfrm>
              <a:off x="340179" y="-1707608"/>
              <a:ext cx="3416831" cy="2186404"/>
              <a:chOff x="334957" y="1700808"/>
              <a:chExt cx="3416831" cy="2186404"/>
            </a:xfrm>
            <a:solidFill>
              <a:srgbClr val="FF9E1B"/>
            </a:solidFill>
          </p:grpSpPr>
          <p:sp>
            <p:nvSpPr>
              <p:cNvPr id="40" name="Snip and Round Single Corner of Rectangle 39">
                <a:extLst>
                  <a:ext uri="{FF2B5EF4-FFF2-40B4-BE49-F238E27FC236}">
                    <a16:creationId xmlns:a16="http://schemas.microsoft.com/office/drawing/2014/main" id="{F202273F-3B02-6BDF-E062-F8063C4468FC}"/>
                  </a:ext>
                </a:extLst>
              </p:cNvPr>
              <p:cNvSpPr/>
              <p:nvPr/>
            </p:nvSpPr>
            <p:spPr>
              <a:xfrm flipH="1">
                <a:off x="334957" y="1700808"/>
                <a:ext cx="3416831" cy="2186404"/>
              </a:xfrm>
              <a:prstGeom prst="snipRoundRect">
                <a:avLst>
                  <a:gd name="adj1" fmla="val 0"/>
                  <a:gd name="adj2" fmla="val 16667"/>
                </a:avLst>
              </a:prstGeom>
              <a:solidFill>
                <a:srgbClr val="DA28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41" name="Right Triangle 40">
                <a:extLst>
                  <a:ext uri="{FF2B5EF4-FFF2-40B4-BE49-F238E27FC236}">
                    <a16:creationId xmlns:a16="http://schemas.microsoft.com/office/drawing/2014/main" id="{F9564BD8-013B-41C4-3455-3A5BDB3E2295}"/>
                  </a:ext>
                </a:extLst>
              </p:cNvPr>
              <p:cNvSpPr/>
              <p:nvPr/>
            </p:nvSpPr>
            <p:spPr>
              <a:xfrm rot="16200000">
                <a:off x="324624" y="1711143"/>
                <a:ext cx="375603" cy="354934"/>
              </a:xfrm>
              <a:prstGeom prst="rtTriangle">
                <a:avLst/>
              </a:prstGeom>
              <a:solidFill>
                <a:srgbClr val="941B1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39" name="Titolo 6">
              <a:extLst>
                <a:ext uri="{FF2B5EF4-FFF2-40B4-BE49-F238E27FC236}">
                  <a16:creationId xmlns:a16="http://schemas.microsoft.com/office/drawing/2014/main" id="{1B1182CC-DC81-718E-D6FB-B442339CA7FC}"/>
                </a:ext>
              </a:extLst>
            </p:cNvPr>
            <p:cNvSpPr txBox="1">
              <a:spLocks/>
            </p:cNvSpPr>
            <p:nvPr/>
          </p:nvSpPr>
          <p:spPr>
            <a:xfrm>
              <a:off x="636910" y="-1411105"/>
              <a:ext cx="3266154" cy="1769545"/>
            </a:xfrm>
            <a:prstGeom prst="rect">
              <a:avLst/>
            </a:prstGeom>
          </p:spPr>
          <p:txBody>
            <a:bodyPr lIns="91440" tIns="45720" rIns="91440" bIns="45720" anchor="t"/>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400" b="0" dirty="0">
                  <a:solidFill>
                    <a:schemeClr val="bg1"/>
                  </a:solidFill>
                  <a:latin typeface="Proxima Nova Rg"/>
                </a:rPr>
                <a:t>Paper's properties make it an effective material to use in design and technology projects.</a:t>
              </a:r>
              <a:endParaRPr lang="en-GB" sz="2400" b="0" dirty="0">
                <a:solidFill>
                  <a:schemeClr val="bg1"/>
                </a:solidFill>
                <a:latin typeface="Proxima Nova Rg" panose="02000506030000020004" pitchFamily="2" charset="0"/>
              </a:endParaRPr>
            </a:p>
          </p:txBody>
        </p:sp>
      </p:grpSp>
      <p:grpSp>
        <p:nvGrpSpPr>
          <p:cNvPr id="42" name="Group 41">
            <a:extLst>
              <a:ext uri="{FF2B5EF4-FFF2-40B4-BE49-F238E27FC236}">
                <a16:creationId xmlns:a16="http://schemas.microsoft.com/office/drawing/2014/main" id="{0C4199B5-309C-19F7-A175-9FBE3ACB094A}"/>
              </a:ext>
            </a:extLst>
          </p:cNvPr>
          <p:cNvGrpSpPr/>
          <p:nvPr/>
        </p:nvGrpSpPr>
        <p:grpSpPr>
          <a:xfrm rot="296854">
            <a:off x="8297665" y="3597007"/>
            <a:ext cx="3056556" cy="2207031"/>
            <a:chOff x="340179" y="-1707608"/>
            <a:chExt cx="3056556" cy="2207031"/>
          </a:xfrm>
        </p:grpSpPr>
        <p:grpSp>
          <p:nvGrpSpPr>
            <p:cNvPr id="43" name="Group 42">
              <a:extLst>
                <a:ext uri="{FF2B5EF4-FFF2-40B4-BE49-F238E27FC236}">
                  <a16:creationId xmlns:a16="http://schemas.microsoft.com/office/drawing/2014/main" id="{C2DDAFB3-ADF2-9B41-DA19-2B187E298759}"/>
                </a:ext>
              </a:extLst>
            </p:cNvPr>
            <p:cNvGrpSpPr/>
            <p:nvPr/>
          </p:nvGrpSpPr>
          <p:grpSpPr>
            <a:xfrm>
              <a:off x="340179" y="-1707608"/>
              <a:ext cx="3056556" cy="2186404"/>
              <a:chOff x="334957" y="1700808"/>
              <a:chExt cx="3056556" cy="2186404"/>
            </a:xfrm>
            <a:solidFill>
              <a:srgbClr val="FF9E1B"/>
            </a:solidFill>
          </p:grpSpPr>
          <p:sp>
            <p:nvSpPr>
              <p:cNvPr id="45" name="Snip and Round Single Corner of Rectangle 44">
                <a:extLst>
                  <a:ext uri="{FF2B5EF4-FFF2-40B4-BE49-F238E27FC236}">
                    <a16:creationId xmlns:a16="http://schemas.microsoft.com/office/drawing/2014/main" id="{115D08CE-1EE2-31DB-9F36-4C029B474185}"/>
                  </a:ext>
                </a:extLst>
              </p:cNvPr>
              <p:cNvSpPr/>
              <p:nvPr/>
            </p:nvSpPr>
            <p:spPr>
              <a:xfrm flipH="1">
                <a:off x="334957" y="1700808"/>
                <a:ext cx="3056556" cy="2186404"/>
              </a:xfrm>
              <a:prstGeom prst="snipRoundRect">
                <a:avLst>
                  <a:gd name="adj1" fmla="val 0"/>
                  <a:gd name="adj2" fmla="val 16667"/>
                </a:avLst>
              </a:prstGeom>
              <a:solidFill>
                <a:srgbClr val="26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46" name="Right Triangle 45">
                <a:extLst>
                  <a:ext uri="{FF2B5EF4-FFF2-40B4-BE49-F238E27FC236}">
                    <a16:creationId xmlns:a16="http://schemas.microsoft.com/office/drawing/2014/main" id="{D874A9BA-B64E-2CF0-1193-5B583025AA55}"/>
                  </a:ext>
                </a:extLst>
              </p:cNvPr>
              <p:cNvSpPr/>
              <p:nvPr/>
            </p:nvSpPr>
            <p:spPr>
              <a:xfrm rot="16200000">
                <a:off x="324624" y="1711143"/>
                <a:ext cx="375603" cy="354934"/>
              </a:xfrm>
              <a:prstGeom prst="rtTriangle">
                <a:avLst/>
              </a:prstGeom>
              <a:solidFill>
                <a:srgbClr val="1553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44" name="Titolo 6">
              <a:extLst>
                <a:ext uri="{FF2B5EF4-FFF2-40B4-BE49-F238E27FC236}">
                  <a16:creationId xmlns:a16="http://schemas.microsoft.com/office/drawing/2014/main" id="{8773D831-A572-B8C4-05D2-9C391023F825}"/>
                </a:ext>
              </a:extLst>
            </p:cNvPr>
            <p:cNvSpPr txBox="1">
              <a:spLocks/>
            </p:cNvSpPr>
            <p:nvPr/>
          </p:nvSpPr>
          <p:spPr>
            <a:xfrm>
              <a:off x="700452" y="-1270122"/>
              <a:ext cx="2696283" cy="176954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400" b="0" dirty="0">
                  <a:solidFill>
                    <a:schemeClr val="bg1"/>
                  </a:solidFill>
                  <a:latin typeface="Proxima Nova Rg" panose="02000506030000020004" pitchFamily="2" charset="0"/>
                </a:rPr>
                <a:t>Paper can be strengthened, stiffened and reinforced. </a:t>
              </a:r>
            </a:p>
          </p:txBody>
        </p:sp>
      </p:grpSp>
    </p:spTree>
    <p:extLst>
      <p:ext uri="{BB962C8B-B14F-4D97-AF65-F5344CB8AC3E}">
        <p14:creationId xmlns:p14="http://schemas.microsoft.com/office/powerpoint/2010/main" val="238269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style.rotation</p:attrName>
                                        </p:attrNameLst>
                                      </p:cBhvr>
                                      <p:tavLst>
                                        <p:tav tm="0">
                                          <p:val>
                                            <p:fltVal val="360"/>
                                          </p:val>
                                        </p:tav>
                                        <p:tav tm="100000">
                                          <p:val>
                                            <p:fltVal val="0"/>
                                          </p:val>
                                        </p:tav>
                                      </p:tavLst>
                                    </p:anim>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 calcmode="lin" valueType="num">
                                      <p:cBhvr>
                                        <p:cTn id="25" dur="500" fill="hold"/>
                                        <p:tgtEl>
                                          <p:spTgt spid="27"/>
                                        </p:tgtEl>
                                        <p:attrNameLst>
                                          <p:attrName>style.rotation</p:attrName>
                                        </p:attrNameLst>
                                      </p:cBhvr>
                                      <p:tavLst>
                                        <p:tav tm="0">
                                          <p:val>
                                            <p:fltVal val="360"/>
                                          </p:val>
                                        </p:tav>
                                        <p:tav tm="100000">
                                          <p:val>
                                            <p:fltVal val="0"/>
                                          </p:val>
                                        </p:tav>
                                      </p:tavLst>
                                    </p:anim>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 calcmode="lin" valueType="num">
                                      <p:cBhvr>
                                        <p:cTn id="33" dur="500" fill="hold"/>
                                        <p:tgtEl>
                                          <p:spTgt spid="32"/>
                                        </p:tgtEl>
                                        <p:attrNameLst>
                                          <p:attrName>style.rotation</p:attrName>
                                        </p:attrNameLst>
                                      </p:cBhvr>
                                      <p:tavLst>
                                        <p:tav tm="0">
                                          <p:val>
                                            <p:fltVal val="360"/>
                                          </p:val>
                                        </p:tav>
                                        <p:tav tm="100000">
                                          <p:val>
                                            <p:fltVal val="0"/>
                                          </p:val>
                                        </p:tav>
                                      </p:tavLst>
                                    </p:anim>
                                    <p:animEffect transition="in" filter="fade">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 calcmode="lin" valueType="num">
                                      <p:cBhvr>
                                        <p:cTn id="41" dur="500" fill="hold"/>
                                        <p:tgtEl>
                                          <p:spTgt spid="37"/>
                                        </p:tgtEl>
                                        <p:attrNameLst>
                                          <p:attrName>style.rotation</p:attrName>
                                        </p:attrNameLst>
                                      </p:cBhvr>
                                      <p:tavLst>
                                        <p:tav tm="0">
                                          <p:val>
                                            <p:fltVal val="360"/>
                                          </p:val>
                                        </p:tav>
                                        <p:tav tm="100000">
                                          <p:val>
                                            <p:fltVal val="0"/>
                                          </p:val>
                                        </p:tav>
                                      </p:tavLst>
                                    </p:anim>
                                    <p:animEffect transition="in" filter="fad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 calcmode="lin" valueType="num">
                                      <p:cBhvr>
                                        <p:cTn id="49" dur="500" fill="hold"/>
                                        <p:tgtEl>
                                          <p:spTgt spid="42"/>
                                        </p:tgtEl>
                                        <p:attrNameLst>
                                          <p:attrName>style.rotation</p:attrName>
                                        </p:attrNameLst>
                                      </p:cBhvr>
                                      <p:tavLst>
                                        <p:tav tm="0">
                                          <p:val>
                                            <p:fltVal val="360"/>
                                          </p:val>
                                        </p:tav>
                                        <p:tav tm="100000">
                                          <p:val>
                                            <p:fltVal val="0"/>
                                          </p:val>
                                        </p:tav>
                                      </p:tavLst>
                                    </p:anim>
                                    <p:animEffect transition="in" filter="fade">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19</a:t>
            </a:fld>
            <a:endParaRPr lang="fr-FR" dirty="0"/>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contenuto 8">
            <a:extLst>
              <a:ext uri="{FF2B5EF4-FFF2-40B4-BE49-F238E27FC236}">
                <a16:creationId xmlns:a16="http://schemas.microsoft.com/office/drawing/2014/main" id="{E29C9643-42FC-543B-C1AD-7588079F96ED}"/>
              </a:ext>
            </a:extLst>
          </p:cNvPr>
          <p:cNvSpPr>
            <a:spLocks noGrp="1"/>
          </p:cNvSpPr>
          <p:nvPr>
            <p:ph sz="half" idx="2"/>
          </p:nvPr>
        </p:nvSpPr>
        <p:spPr>
          <a:xfrm>
            <a:off x="334963" y="2113066"/>
            <a:ext cx="5761037" cy="3283370"/>
          </a:xfrm>
        </p:spPr>
        <p:txBody>
          <a:bodyPr vert="horz" lIns="91440" tIns="45720" rIns="91440" bIns="45720" rtlCol="0" anchor="t">
            <a:normAutofit/>
          </a:bodyPr>
          <a:lstStyle/>
          <a:p>
            <a:pPr marL="0" indent="0">
              <a:lnSpc>
                <a:spcPct val="110000"/>
              </a:lnSpc>
              <a:buNone/>
            </a:pPr>
            <a:r>
              <a:rPr lang="en-US" dirty="0">
                <a:solidFill>
                  <a:srgbClr val="222C43"/>
                </a:solidFill>
              </a:rPr>
              <a:t>Where do we see paper?</a:t>
            </a:r>
          </a:p>
          <a:p>
            <a:pPr marL="0" indent="0">
              <a:lnSpc>
                <a:spcPct val="110000"/>
              </a:lnSpc>
              <a:buNone/>
            </a:pPr>
            <a:endParaRPr lang="en-US" dirty="0">
              <a:solidFill>
                <a:srgbClr val="222C43"/>
              </a:solidFill>
            </a:endParaRPr>
          </a:p>
          <a:p>
            <a:pPr marL="0" indent="0">
              <a:lnSpc>
                <a:spcPct val="110000"/>
              </a:lnSpc>
              <a:buNone/>
            </a:pPr>
            <a:r>
              <a:rPr lang="en-US" dirty="0">
                <a:solidFill>
                  <a:srgbClr val="222C43"/>
                </a:solidFill>
              </a:rPr>
              <a:t>What is it used for?</a:t>
            </a:r>
          </a:p>
          <a:p>
            <a:pPr marL="0" indent="0">
              <a:lnSpc>
                <a:spcPct val="110000"/>
              </a:lnSpc>
              <a:buNone/>
            </a:pPr>
            <a:endParaRPr lang="en-US" dirty="0">
              <a:solidFill>
                <a:srgbClr val="222C43"/>
              </a:solidFill>
            </a:endParaRPr>
          </a:p>
          <a:p>
            <a:pPr marL="0" indent="0">
              <a:lnSpc>
                <a:spcPct val="110000"/>
              </a:lnSpc>
              <a:buNone/>
            </a:pPr>
            <a:r>
              <a:rPr lang="en-US" dirty="0">
                <a:solidFill>
                  <a:srgbClr val="222C43"/>
                </a:solidFill>
              </a:rPr>
              <a:t>What are the properties of paper?</a:t>
            </a:r>
          </a:p>
          <a:p>
            <a:pPr marL="0" indent="0">
              <a:lnSpc>
                <a:spcPct val="110000"/>
              </a:lnSpc>
              <a:buNone/>
            </a:pPr>
            <a:endParaRPr lang="en-US" dirty="0">
              <a:solidFill>
                <a:srgbClr val="222C43"/>
              </a:solidFill>
            </a:endParaRPr>
          </a:p>
          <a:p>
            <a:pPr marL="0" indent="0">
              <a:lnSpc>
                <a:spcPct val="110000"/>
              </a:lnSpc>
              <a:buNone/>
            </a:pPr>
            <a:r>
              <a:rPr lang="en-US" dirty="0">
                <a:solidFill>
                  <a:srgbClr val="222C43"/>
                </a:solidFill>
              </a:rPr>
              <a:t>What is it good for and not so good for?</a:t>
            </a:r>
            <a:endParaRPr lang="it-IT" dirty="0">
              <a:solidFill>
                <a:srgbClr val="222C43"/>
              </a:solidFill>
            </a:endParaRPr>
          </a:p>
        </p:txBody>
      </p:sp>
      <p:sp>
        <p:nvSpPr>
          <p:cNvPr id="7" name="Titolo 6">
            <a:extLst>
              <a:ext uri="{FF2B5EF4-FFF2-40B4-BE49-F238E27FC236}">
                <a16:creationId xmlns:a16="http://schemas.microsoft.com/office/drawing/2014/main" id="{E9DC508E-C8DF-C24C-7ED4-54F2909E1F70}"/>
              </a:ext>
            </a:extLst>
          </p:cNvPr>
          <p:cNvSpPr>
            <a:spLocks noGrp="1"/>
          </p:cNvSpPr>
          <p:nvPr>
            <p:ph type="title"/>
          </p:nvPr>
        </p:nvSpPr>
        <p:spPr>
          <a:xfrm>
            <a:off x="416640" y="764704"/>
            <a:ext cx="8638309" cy="936104"/>
          </a:xfrm>
        </p:spPr>
        <p:txBody>
          <a:bodyPr/>
          <a:lstStyle/>
          <a:p>
            <a:r>
              <a:rPr lang="it-IT" b="1" dirty="0"/>
              <a:t>Paper </a:t>
            </a:r>
            <a:r>
              <a:rPr lang="it-IT" b="1" dirty="0" err="1"/>
              <a:t>is</a:t>
            </a:r>
            <a:r>
              <a:rPr lang="it-IT" b="1" dirty="0"/>
              <a:t> </a:t>
            </a:r>
            <a:r>
              <a:rPr lang="it-IT" b="1" dirty="0" err="1"/>
              <a:t>everywhere</a:t>
            </a:r>
            <a:endParaRPr lang="it-IT" b="1" dirty="0"/>
          </a:p>
        </p:txBody>
      </p:sp>
      <p:sp>
        <p:nvSpPr>
          <p:cNvPr id="4" name="Segnaposto piè di pagina 3">
            <a:extLst>
              <a:ext uri="{FF2B5EF4-FFF2-40B4-BE49-F238E27FC236}">
                <a16:creationId xmlns:a16="http://schemas.microsoft.com/office/drawing/2014/main" id="{C583EB22-6C47-5392-0276-EF42F0AB56BC}"/>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664D58E2-57FD-5236-E3D8-7DF2923267C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A1A3E439-BC94-2597-4ECB-93CC9A097594}"/>
              </a:ext>
            </a:extLst>
          </p:cNvPr>
          <p:cNvSpPr>
            <a:spLocks noGrp="1"/>
          </p:cNvSpPr>
          <p:nvPr>
            <p:ph type="sldNum" sz="quarter" idx="12"/>
          </p:nvPr>
        </p:nvSpPr>
        <p:spPr/>
        <p:txBody>
          <a:bodyPr/>
          <a:lstStyle/>
          <a:p>
            <a:fld id="{3686A617-C4D3-4D9A-8A46-533505A69CB9}" type="slidenum">
              <a:rPr lang="fr-FR" smtClean="0"/>
              <a:pPr/>
              <a:t>2</a:t>
            </a:fld>
            <a:endParaRPr lang="fr-FR" dirty="0"/>
          </a:p>
        </p:txBody>
      </p:sp>
      <p:pic>
        <p:nvPicPr>
          <p:cNvPr id="11" name="Picture 10" descr="A wrapped present with a tag&#10;&#10;AI-generated content may be incorrect.">
            <a:extLst>
              <a:ext uri="{FF2B5EF4-FFF2-40B4-BE49-F238E27FC236}">
                <a16:creationId xmlns:a16="http://schemas.microsoft.com/office/drawing/2014/main" id="{DD98F170-BB34-2F22-C53C-51EEF075547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381079" y="345478"/>
            <a:ext cx="2654692" cy="2654692"/>
          </a:xfrm>
          <a:prstGeom prst="ellipse">
            <a:avLst/>
          </a:prstGeom>
          <a:ln>
            <a:solidFill>
              <a:srgbClr val="DA291C"/>
            </a:solidFill>
          </a:ln>
        </p:spPr>
      </p:pic>
      <p:pic>
        <p:nvPicPr>
          <p:cNvPr id="14" name="Picture 13" descr="Several postcards on a stand&#10;&#10;AI-generated content may be incorrect.">
            <a:extLst>
              <a:ext uri="{FF2B5EF4-FFF2-40B4-BE49-F238E27FC236}">
                <a16:creationId xmlns:a16="http://schemas.microsoft.com/office/drawing/2014/main" id="{048AEFFE-893F-0CDB-2DD8-7AF2F2C4128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016009" y="1560979"/>
            <a:ext cx="2077837" cy="2077836"/>
          </a:xfrm>
          <a:prstGeom prst="ellipse">
            <a:avLst/>
          </a:prstGeom>
          <a:ln>
            <a:solidFill>
              <a:srgbClr val="FF9E1B"/>
            </a:solidFill>
          </a:ln>
        </p:spPr>
      </p:pic>
      <p:pic>
        <p:nvPicPr>
          <p:cNvPr id="16" name="Picture 15" descr="A roll of toilet paper next to a paper boat&#10;&#10;AI-generated content may be incorrect.">
            <a:extLst>
              <a:ext uri="{FF2B5EF4-FFF2-40B4-BE49-F238E27FC236}">
                <a16:creationId xmlns:a16="http://schemas.microsoft.com/office/drawing/2014/main" id="{DD47235B-FF9E-008F-2FCC-7AB639DA8DB5}"/>
              </a:ext>
            </a:extLst>
          </p:cNvPr>
          <p:cNvPicPr>
            <a:picLocks noChangeAspect="1"/>
          </p:cNvPicPr>
          <p:nvPr/>
        </p:nvPicPr>
        <p:blipFill>
          <a:blip r:embed="rId5" cstate="screen">
            <a:extLst>
              <a:ext uri="{28A0092B-C50C-407E-A947-70E740481C1C}">
                <a14:useLocalDpi xmlns:a14="http://schemas.microsoft.com/office/drawing/2010/main"/>
              </a:ext>
            </a:extLst>
          </a:blip>
          <a:srcRect r="-151"/>
          <a:stretch/>
        </p:blipFill>
        <p:spPr>
          <a:xfrm>
            <a:off x="6547540" y="3032525"/>
            <a:ext cx="1673469" cy="1673469"/>
          </a:xfrm>
          <a:prstGeom prst="ellipse">
            <a:avLst/>
          </a:prstGeom>
          <a:ln>
            <a:solidFill>
              <a:srgbClr val="007FC8"/>
            </a:solidFill>
          </a:ln>
        </p:spPr>
      </p:pic>
      <p:pic>
        <p:nvPicPr>
          <p:cNvPr id="18" name="Picture 17" descr="A drawing of a person with paint brushes and a palette&#10;&#10;AI-generated content may be incorrect.">
            <a:extLst>
              <a:ext uri="{FF2B5EF4-FFF2-40B4-BE49-F238E27FC236}">
                <a16:creationId xmlns:a16="http://schemas.microsoft.com/office/drawing/2014/main" id="{4A2E1E2F-7522-02FE-9620-13B0B7DE2303}"/>
              </a:ext>
            </a:extLst>
          </p:cNvPr>
          <p:cNvPicPr>
            <a:picLocks noChangeAspect="1"/>
          </p:cNvPicPr>
          <p:nvPr/>
        </p:nvPicPr>
        <p:blipFill>
          <a:blip r:embed="rId6" cstate="screen">
            <a:extLst>
              <a:ext uri="{28A0092B-C50C-407E-A947-70E740481C1C}">
                <a14:useLocalDpi xmlns:a14="http://schemas.microsoft.com/office/drawing/2010/main"/>
              </a:ext>
            </a:extLst>
          </a:blip>
          <a:srcRect b="-1"/>
          <a:stretch/>
        </p:blipFill>
        <p:spPr>
          <a:xfrm>
            <a:off x="10168779" y="1966319"/>
            <a:ext cx="3057081" cy="3057081"/>
          </a:xfrm>
          <a:prstGeom prst="ellipse">
            <a:avLst/>
          </a:prstGeom>
          <a:ln>
            <a:solidFill>
              <a:srgbClr val="A05EB5"/>
            </a:solidFill>
          </a:ln>
        </p:spPr>
      </p:pic>
      <p:pic>
        <p:nvPicPr>
          <p:cNvPr id="21" name="Picture 20">
            <a:extLst>
              <a:ext uri="{FF2B5EF4-FFF2-40B4-BE49-F238E27FC236}">
                <a16:creationId xmlns:a16="http://schemas.microsoft.com/office/drawing/2014/main" id="{1C31FF7C-FCB5-B166-C615-F06B709403A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109872" y="3869259"/>
            <a:ext cx="2308282" cy="2308282"/>
          </a:xfrm>
          <a:prstGeom prst="ellipse">
            <a:avLst/>
          </a:prstGeom>
          <a:ln>
            <a:solidFill>
              <a:srgbClr val="FFCD00"/>
            </a:solidFill>
          </a:ln>
        </p:spPr>
      </p:pic>
      <p:pic>
        <p:nvPicPr>
          <p:cNvPr id="29" name="Picture 28" descr="A fan shaped fan made of paper&#10;&#10;AI-generated content may be incorrect.">
            <a:extLst>
              <a:ext uri="{FF2B5EF4-FFF2-40B4-BE49-F238E27FC236}">
                <a16:creationId xmlns:a16="http://schemas.microsoft.com/office/drawing/2014/main" id="{8B40AFA3-8468-9946-9488-C60C8B2EAA9A}"/>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19962762">
            <a:off x="5290234" y="8279233"/>
            <a:ext cx="1669885" cy="1669885"/>
          </a:xfrm>
          <a:prstGeom prst="ellipse">
            <a:avLst/>
          </a:prstGeom>
          <a:ln>
            <a:solidFill>
              <a:srgbClr val="A05EB5"/>
            </a:solidFill>
          </a:ln>
        </p:spPr>
      </p:pic>
      <p:pic>
        <p:nvPicPr>
          <p:cNvPr id="30" name="Picture 29">
            <a:extLst>
              <a:ext uri="{FF2B5EF4-FFF2-40B4-BE49-F238E27FC236}">
                <a16:creationId xmlns:a16="http://schemas.microsoft.com/office/drawing/2014/main" id="{146EACDF-B2F2-EEFF-C806-CEA2066180CC}"/>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19962762">
            <a:off x="9136281" y="9178528"/>
            <a:ext cx="2151921" cy="2151921"/>
          </a:xfrm>
          <a:prstGeom prst="ellipse">
            <a:avLst/>
          </a:prstGeom>
          <a:ln>
            <a:solidFill>
              <a:srgbClr val="FF9E1B"/>
            </a:solidFill>
          </a:ln>
        </p:spPr>
      </p:pic>
      <p:pic>
        <p:nvPicPr>
          <p:cNvPr id="31" name="Picture 30">
            <a:extLst>
              <a:ext uri="{FF2B5EF4-FFF2-40B4-BE49-F238E27FC236}">
                <a16:creationId xmlns:a16="http://schemas.microsoft.com/office/drawing/2014/main" id="{45F8EB59-585F-3A41-D3E2-AD0B3D33E842}"/>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rot="19962762">
            <a:off x="6160289" y="9772033"/>
            <a:ext cx="2587824" cy="2587824"/>
          </a:xfrm>
          <a:prstGeom prst="ellipse">
            <a:avLst/>
          </a:prstGeom>
          <a:ln>
            <a:solidFill>
              <a:srgbClr val="007FC8"/>
            </a:solidFill>
          </a:ln>
        </p:spPr>
      </p:pic>
      <p:pic>
        <p:nvPicPr>
          <p:cNvPr id="32" name="Picture 31">
            <a:extLst>
              <a:ext uri="{FF2B5EF4-FFF2-40B4-BE49-F238E27FC236}">
                <a16:creationId xmlns:a16="http://schemas.microsoft.com/office/drawing/2014/main" id="{93AE22E3-867C-0568-3146-588AF0DF02D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rot="19962762">
            <a:off x="7137698" y="7138600"/>
            <a:ext cx="2587824" cy="2587824"/>
          </a:xfrm>
          <a:prstGeom prst="ellipse">
            <a:avLst/>
          </a:prstGeom>
          <a:ln>
            <a:solidFill>
              <a:srgbClr val="FFCD00"/>
            </a:solidFill>
          </a:ln>
        </p:spPr>
      </p:pic>
      <p:pic>
        <p:nvPicPr>
          <p:cNvPr id="33" name="Picture 32">
            <a:extLst>
              <a:ext uri="{FF2B5EF4-FFF2-40B4-BE49-F238E27FC236}">
                <a16:creationId xmlns:a16="http://schemas.microsoft.com/office/drawing/2014/main" id="{258159B5-3110-12C5-7C89-FD6436EE5985}"/>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rot="19962762">
            <a:off x="8663866" y="11330449"/>
            <a:ext cx="1890638" cy="1890638"/>
          </a:xfrm>
          <a:prstGeom prst="ellipse">
            <a:avLst/>
          </a:prstGeom>
          <a:ln>
            <a:solidFill>
              <a:srgbClr val="DA291C"/>
            </a:solidFill>
          </a:ln>
        </p:spPr>
      </p:pic>
    </p:spTree>
    <p:extLst>
      <p:ext uri="{BB962C8B-B14F-4D97-AF65-F5344CB8AC3E}">
        <p14:creationId xmlns:p14="http://schemas.microsoft.com/office/powerpoint/2010/main" val="3649674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E9DC508E-C8DF-C24C-7ED4-54F2909E1F70}"/>
              </a:ext>
            </a:extLst>
          </p:cNvPr>
          <p:cNvSpPr>
            <a:spLocks noGrp="1"/>
          </p:cNvSpPr>
          <p:nvPr>
            <p:ph type="title"/>
          </p:nvPr>
        </p:nvSpPr>
        <p:spPr>
          <a:xfrm>
            <a:off x="335360" y="764704"/>
            <a:ext cx="8719589" cy="936104"/>
          </a:xfrm>
        </p:spPr>
        <p:txBody>
          <a:bodyPr/>
          <a:lstStyle/>
          <a:p>
            <a:r>
              <a:rPr lang="it-IT" b="1" dirty="0" err="1"/>
              <a:t>Terrific</a:t>
            </a:r>
            <a:r>
              <a:rPr lang="it-IT" b="1" dirty="0"/>
              <a:t> </a:t>
            </a:r>
            <a:r>
              <a:rPr lang="it-IT" b="1" dirty="0" err="1"/>
              <a:t>trees</a:t>
            </a:r>
            <a:r>
              <a:rPr lang="it-IT" b="1" dirty="0"/>
              <a:t>!</a:t>
            </a:r>
          </a:p>
        </p:txBody>
      </p:sp>
      <p:pic>
        <p:nvPicPr>
          <p:cNvPr id="9" name="Picture 8">
            <a:extLst>
              <a:ext uri="{FF2B5EF4-FFF2-40B4-BE49-F238E27FC236}">
                <a16:creationId xmlns:a16="http://schemas.microsoft.com/office/drawing/2014/main" id="{334AEA14-4C77-D8B0-A946-998EDA24D1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962" y="1700808"/>
            <a:ext cx="11521677" cy="4392488"/>
          </a:xfrm>
          <a:prstGeom prst="rect">
            <a:avLst/>
          </a:prstGeom>
        </p:spPr>
      </p:pic>
      <p:sp>
        <p:nvSpPr>
          <p:cNvPr id="4" name="Segnaposto piè di pagina 3">
            <a:extLst>
              <a:ext uri="{FF2B5EF4-FFF2-40B4-BE49-F238E27FC236}">
                <a16:creationId xmlns:a16="http://schemas.microsoft.com/office/drawing/2014/main" id="{C583EB22-6C47-5392-0276-EF42F0AB56BC}"/>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664D58E2-57FD-5236-E3D8-7DF2923267C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A1A3E439-BC94-2597-4ECB-93CC9A097594}"/>
              </a:ext>
            </a:extLst>
          </p:cNvPr>
          <p:cNvSpPr>
            <a:spLocks noGrp="1"/>
          </p:cNvSpPr>
          <p:nvPr>
            <p:ph type="sldNum" sz="quarter" idx="12"/>
          </p:nvPr>
        </p:nvSpPr>
        <p:spPr/>
        <p:txBody>
          <a:bodyPr/>
          <a:lstStyle/>
          <a:p>
            <a:fld id="{3686A617-C4D3-4D9A-8A46-533505A69CB9}" type="slidenum">
              <a:rPr lang="fr-FR" smtClean="0"/>
              <a:pPr/>
              <a:t>3</a:t>
            </a:fld>
            <a:endParaRPr lang="fr-FR" dirty="0"/>
          </a:p>
        </p:txBody>
      </p:sp>
      <p:pic>
        <p:nvPicPr>
          <p:cNvPr id="35" name="Picture 34" descr="A cartoon of a moose&#10;&#10;AI-generated content may be incorrect.">
            <a:extLst>
              <a:ext uri="{FF2B5EF4-FFF2-40B4-BE49-F238E27FC236}">
                <a16:creationId xmlns:a16="http://schemas.microsoft.com/office/drawing/2014/main" id="{5BC55CFA-2854-0174-38B4-A2ABA364B0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39201" y="2640282"/>
            <a:ext cx="3718580" cy="3803798"/>
          </a:xfrm>
          <a:prstGeom prst="rect">
            <a:avLst/>
          </a:prstGeom>
        </p:spPr>
      </p:pic>
      <p:sp>
        <p:nvSpPr>
          <p:cNvPr id="2" name="Oval Callout 1">
            <a:extLst>
              <a:ext uri="{FF2B5EF4-FFF2-40B4-BE49-F238E27FC236}">
                <a16:creationId xmlns:a16="http://schemas.microsoft.com/office/drawing/2014/main" id="{59CA7169-C525-11A0-696F-BB94BDAD5CB4}"/>
              </a:ext>
            </a:extLst>
          </p:cNvPr>
          <p:cNvSpPr/>
          <p:nvPr/>
        </p:nvSpPr>
        <p:spPr>
          <a:xfrm>
            <a:off x="4443413" y="2048939"/>
            <a:ext cx="4152041" cy="1901899"/>
          </a:xfrm>
          <a:prstGeom prst="wedgeEllipseCallout">
            <a:avLst>
              <a:gd name="adj1" fmla="val 52047"/>
              <a:gd name="adj2" fmla="val 53441"/>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dirty="0">
                <a:latin typeface="Proxima Nova Rg" panose="02000506030000020004" pitchFamily="2" charset="0"/>
              </a:rPr>
              <a:t>Wood fibres from trees are used to produce paper.</a:t>
            </a:r>
          </a:p>
        </p:txBody>
      </p:sp>
      <p:pic>
        <p:nvPicPr>
          <p:cNvPr id="3" name="Picture 2" descr="A wrapped present with a tag&#10;&#10;AI-generated content may be incorrect.">
            <a:extLst>
              <a:ext uri="{FF2B5EF4-FFF2-40B4-BE49-F238E27FC236}">
                <a16:creationId xmlns:a16="http://schemas.microsoft.com/office/drawing/2014/main" id="{37B73732-70AB-BFE0-9779-D401F39E5F2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404040">
            <a:off x="5172015" y="-6134979"/>
            <a:ext cx="2654692" cy="2654692"/>
          </a:xfrm>
          <a:prstGeom prst="ellipse">
            <a:avLst/>
          </a:prstGeom>
          <a:ln>
            <a:solidFill>
              <a:srgbClr val="DA291C"/>
            </a:solidFill>
          </a:ln>
        </p:spPr>
      </p:pic>
      <p:pic>
        <p:nvPicPr>
          <p:cNvPr id="8" name="Picture 7" descr="Several postcards on a stand&#10;&#10;AI-generated content may be incorrect.">
            <a:extLst>
              <a:ext uri="{FF2B5EF4-FFF2-40B4-BE49-F238E27FC236}">
                <a16:creationId xmlns:a16="http://schemas.microsoft.com/office/drawing/2014/main" id="{B12084CA-6DF5-0A6A-65A2-2BD3668A55F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1404040">
            <a:off x="7806945" y="-4919478"/>
            <a:ext cx="2077837" cy="2077836"/>
          </a:xfrm>
          <a:prstGeom prst="ellipse">
            <a:avLst/>
          </a:prstGeom>
          <a:ln>
            <a:solidFill>
              <a:srgbClr val="FF9E1B"/>
            </a:solidFill>
          </a:ln>
        </p:spPr>
      </p:pic>
      <p:pic>
        <p:nvPicPr>
          <p:cNvPr id="10" name="Picture 9" descr="A roll of toilet paper next to a paper boat&#10;&#10;AI-generated content may be incorrect.">
            <a:extLst>
              <a:ext uri="{FF2B5EF4-FFF2-40B4-BE49-F238E27FC236}">
                <a16:creationId xmlns:a16="http://schemas.microsoft.com/office/drawing/2014/main" id="{830EB05C-D883-790B-01D4-7A8B691E8008}"/>
              </a:ext>
            </a:extLst>
          </p:cNvPr>
          <p:cNvPicPr>
            <a:picLocks noChangeAspect="1"/>
          </p:cNvPicPr>
          <p:nvPr/>
        </p:nvPicPr>
        <p:blipFill>
          <a:blip r:embed="rId7" cstate="screen">
            <a:extLst>
              <a:ext uri="{28A0092B-C50C-407E-A947-70E740481C1C}">
                <a14:useLocalDpi xmlns:a14="http://schemas.microsoft.com/office/drawing/2010/main"/>
              </a:ext>
            </a:extLst>
          </a:blip>
          <a:srcRect r="-151"/>
          <a:stretch/>
        </p:blipFill>
        <p:spPr>
          <a:xfrm rot="1404040">
            <a:off x="6338476" y="-3447932"/>
            <a:ext cx="1673469" cy="1673469"/>
          </a:xfrm>
          <a:prstGeom prst="ellipse">
            <a:avLst/>
          </a:prstGeom>
          <a:ln>
            <a:solidFill>
              <a:srgbClr val="007FC8"/>
            </a:solidFill>
          </a:ln>
        </p:spPr>
      </p:pic>
      <p:pic>
        <p:nvPicPr>
          <p:cNvPr id="11" name="Picture 10" descr="A drawing of a person with paint brushes and a palette&#10;&#10;AI-generated content may be incorrect.">
            <a:extLst>
              <a:ext uri="{FF2B5EF4-FFF2-40B4-BE49-F238E27FC236}">
                <a16:creationId xmlns:a16="http://schemas.microsoft.com/office/drawing/2014/main" id="{100CFC5F-4E56-9CC9-C825-52499D763938}"/>
              </a:ext>
            </a:extLst>
          </p:cNvPr>
          <p:cNvPicPr>
            <a:picLocks noChangeAspect="1"/>
          </p:cNvPicPr>
          <p:nvPr/>
        </p:nvPicPr>
        <p:blipFill>
          <a:blip r:embed="rId8" cstate="screen">
            <a:extLst>
              <a:ext uri="{28A0092B-C50C-407E-A947-70E740481C1C}">
                <a14:useLocalDpi xmlns:a14="http://schemas.microsoft.com/office/drawing/2010/main"/>
              </a:ext>
            </a:extLst>
          </a:blip>
          <a:srcRect b="-1"/>
          <a:stretch/>
        </p:blipFill>
        <p:spPr>
          <a:xfrm rot="1404040">
            <a:off x="9959715" y="-4514138"/>
            <a:ext cx="3057081" cy="3057081"/>
          </a:xfrm>
          <a:prstGeom prst="ellipse">
            <a:avLst/>
          </a:prstGeom>
          <a:ln>
            <a:solidFill>
              <a:srgbClr val="A05EB5"/>
            </a:solidFill>
          </a:ln>
        </p:spPr>
      </p:pic>
      <p:pic>
        <p:nvPicPr>
          <p:cNvPr id="12" name="Picture 11">
            <a:extLst>
              <a:ext uri="{FF2B5EF4-FFF2-40B4-BE49-F238E27FC236}">
                <a16:creationId xmlns:a16="http://schemas.microsoft.com/office/drawing/2014/main" id="{3CE38B42-E1C3-4D45-AFDA-58B307A85E7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rot="1404040">
            <a:off x="7900808" y="-2611198"/>
            <a:ext cx="2308282" cy="2308282"/>
          </a:xfrm>
          <a:prstGeom prst="ellipse">
            <a:avLst/>
          </a:prstGeom>
          <a:ln>
            <a:solidFill>
              <a:srgbClr val="FFCD00"/>
            </a:solidFill>
          </a:ln>
        </p:spPr>
      </p:pic>
    </p:spTree>
    <p:extLst>
      <p:ext uri="{BB962C8B-B14F-4D97-AF65-F5344CB8AC3E}">
        <p14:creationId xmlns:p14="http://schemas.microsoft.com/office/powerpoint/2010/main" val="726496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800" decel="100000"/>
                                        <p:tgtEl>
                                          <p:spTgt spid="35"/>
                                        </p:tgtEl>
                                      </p:cBhvr>
                                    </p:animEffect>
                                    <p:anim calcmode="lin" valueType="num">
                                      <p:cBhvr>
                                        <p:cTn id="8" dur="800" decel="100000" fill="hold"/>
                                        <p:tgtEl>
                                          <p:spTgt spid="35"/>
                                        </p:tgtEl>
                                        <p:attrNameLst>
                                          <p:attrName>style.rotation</p:attrName>
                                        </p:attrNameLst>
                                      </p:cBhvr>
                                      <p:tavLst>
                                        <p:tav tm="0">
                                          <p:val>
                                            <p:fltVal val="-90"/>
                                          </p:val>
                                        </p:tav>
                                        <p:tav tm="100000">
                                          <p:val>
                                            <p:fltVal val="0"/>
                                          </p:val>
                                        </p:tav>
                                      </p:tavLst>
                                    </p:anim>
                                    <p:anim calcmode="lin" valueType="num">
                                      <p:cBhvr>
                                        <p:cTn id="9" dur="800" decel="100000" fill="hold"/>
                                        <p:tgtEl>
                                          <p:spTgt spid="35"/>
                                        </p:tgtEl>
                                        <p:attrNameLst>
                                          <p:attrName>ppt_x</p:attrName>
                                        </p:attrNameLst>
                                      </p:cBhvr>
                                      <p:tavLst>
                                        <p:tav tm="0">
                                          <p:val>
                                            <p:strVal val="#ppt_x+0.4"/>
                                          </p:val>
                                        </p:tav>
                                        <p:tav tm="100000">
                                          <p:val>
                                            <p:strVal val="#ppt_x-0.05"/>
                                          </p:val>
                                        </p:tav>
                                      </p:tavLst>
                                    </p:anim>
                                    <p:anim calcmode="lin" valueType="num">
                                      <p:cBhvr>
                                        <p:cTn id="10" dur="800" decel="100000" fill="hold"/>
                                        <p:tgtEl>
                                          <p:spTgt spid="3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890B2-FA27-4528-F146-93A7FF1EED0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4DB9C27-5B81-86C7-897E-82B9C0F0D235}"/>
              </a:ext>
            </a:extLst>
          </p:cNvPr>
          <p:cNvSpPr>
            <a:spLocks noGrp="1"/>
          </p:cNvSpPr>
          <p:nvPr>
            <p:ph type="title"/>
          </p:nvPr>
        </p:nvSpPr>
        <p:spPr>
          <a:xfrm>
            <a:off x="335360" y="764704"/>
            <a:ext cx="8719589" cy="936104"/>
          </a:xfrm>
        </p:spPr>
        <p:txBody>
          <a:bodyPr/>
          <a:lstStyle/>
          <a:p>
            <a:r>
              <a:rPr lang="it-IT" b="1" dirty="0"/>
              <a:t>Paper </a:t>
            </a:r>
            <a:r>
              <a:rPr lang="it-IT" b="1" dirty="0" err="1"/>
              <a:t>forests</a:t>
            </a:r>
            <a:r>
              <a:rPr lang="it-IT" b="1" dirty="0"/>
              <a:t> in Europe</a:t>
            </a:r>
          </a:p>
        </p:txBody>
      </p:sp>
      <p:sp>
        <p:nvSpPr>
          <p:cNvPr id="4" name="Segnaposto piè di pagina 3">
            <a:extLst>
              <a:ext uri="{FF2B5EF4-FFF2-40B4-BE49-F238E27FC236}">
                <a16:creationId xmlns:a16="http://schemas.microsoft.com/office/drawing/2014/main" id="{9F76D82D-245E-DFE9-492E-58AE0A5123A5}"/>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pic>
        <p:nvPicPr>
          <p:cNvPr id="21" name="Picture 20">
            <a:extLst>
              <a:ext uri="{FF2B5EF4-FFF2-40B4-BE49-F238E27FC236}">
                <a16:creationId xmlns:a16="http://schemas.microsoft.com/office/drawing/2014/main" id="{2EBC4E29-21FD-B83F-524F-70FC2E98740B}"/>
              </a:ext>
            </a:extLst>
          </p:cNvPr>
          <p:cNvPicPr>
            <a:picLocks noChangeAspect="1"/>
          </p:cNvPicPr>
          <p:nvPr/>
        </p:nvPicPr>
        <p:blipFill>
          <a:blip r:embed="rId3" cstate="screen">
            <a:extLst>
              <a:ext uri="{28A0092B-C50C-407E-A947-70E740481C1C}">
                <a14:useLocalDpi xmlns:a14="http://schemas.microsoft.com/office/drawing/2010/main"/>
              </a:ext>
            </a:extLst>
          </a:blip>
          <a:srcRect l="-2938" t="-620" b="-5570"/>
          <a:stretch>
            <a:fillRect/>
          </a:stretch>
        </p:blipFill>
        <p:spPr>
          <a:xfrm>
            <a:off x="6379907" y="-5447"/>
            <a:ext cx="6809681" cy="6996995"/>
          </a:xfrm>
          <a:prstGeom prst="rect">
            <a:avLst/>
          </a:prstGeom>
        </p:spPr>
      </p:pic>
      <p:sp>
        <p:nvSpPr>
          <p:cNvPr id="5" name="Segnaposto data 4">
            <a:extLst>
              <a:ext uri="{FF2B5EF4-FFF2-40B4-BE49-F238E27FC236}">
                <a16:creationId xmlns:a16="http://schemas.microsoft.com/office/drawing/2014/main" id="{C0135675-9126-BCAF-991B-1B49F00AD416}"/>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23D2420-E116-82B3-0FC9-B614B9E3DC6A}"/>
              </a:ext>
            </a:extLst>
          </p:cNvPr>
          <p:cNvSpPr>
            <a:spLocks noGrp="1"/>
          </p:cNvSpPr>
          <p:nvPr>
            <p:ph type="sldNum" sz="quarter" idx="12"/>
          </p:nvPr>
        </p:nvSpPr>
        <p:spPr/>
        <p:txBody>
          <a:bodyPr/>
          <a:lstStyle/>
          <a:p>
            <a:fld id="{3686A617-C4D3-4D9A-8A46-533505A69CB9}" type="slidenum">
              <a:rPr lang="fr-FR" smtClean="0"/>
              <a:pPr/>
              <a:t>4</a:t>
            </a:fld>
            <a:endParaRPr lang="fr-FR" dirty="0"/>
          </a:p>
        </p:txBody>
      </p:sp>
      <p:sp>
        <p:nvSpPr>
          <p:cNvPr id="35" name="Oval Callout 34">
            <a:extLst>
              <a:ext uri="{FF2B5EF4-FFF2-40B4-BE49-F238E27FC236}">
                <a16:creationId xmlns:a16="http://schemas.microsoft.com/office/drawing/2014/main" id="{375B9DF7-F450-DB18-D289-D40558C2F421}"/>
              </a:ext>
            </a:extLst>
          </p:cNvPr>
          <p:cNvSpPr/>
          <p:nvPr/>
        </p:nvSpPr>
        <p:spPr>
          <a:xfrm>
            <a:off x="1625036" y="1848109"/>
            <a:ext cx="3163962" cy="1901899"/>
          </a:xfrm>
          <a:prstGeom prst="wedgeEllipseCallout">
            <a:avLst>
              <a:gd name="adj1" fmla="val -47088"/>
              <a:gd name="adj2" fmla="val 51205"/>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1A1449"/>
                </a:solidFill>
                <a:latin typeface="Proxima Nova Rg" panose="02000506030000020004" pitchFamily="2" charset="0"/>
              </a:rPr>
              <a:t>Let’s take a closer look</a:t>
            </a:r>
          </a:p>
        </p:txBody>
      </p:sp>
      <p:pic>
        <p:nvPicPr>
          <p:cNvPr id="41" name="Picture 40" descr="A cartoon of a blue bear&#10;&#10;AI-generated content may be incorrect.">
            <a:extLst>
              <a:ext uri="{FF2B5EF4-FFF2-40B4-BE49-F238E27FC236}">
                <a16:creationId xmlns:a16="http://schemas.microsoft.com/office/drawing/2014/main" id="{E02C2372-51F6-5511-554E-1311AAAD00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160" y="3166704"/>
            <a:ext cx="2954648" cy="3256268"/>
          </a:xfrm>
          <a:prstGeom prst="rect">
            <a:avLst/>
          </a:prstGeom>
        </p:spPr>
      </p:pic>
    </p:spTree>
    <p:extLst>
      <p:ext uri="{BB962C8B-B14F-4D97-AF65-F5344CB8AC3E}">
        <p14:creationId xmlns:p14="http://schemas.microsoft.com/office/powerpoint/2010/main" val="187707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D3332-00F8-ECCA-18C9-C071F63C6042}"/>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B7BAAA06-7BCA-B4DA-D139-F60CD89FFD27}"/>
              </a:ext>
            </a:extLst>
          </p:cNvPr>
          <p:cNvSpPr>
            <a:spLocks noGrp="1"/>
          </p:cNvSpPr>
          <p:nvPr>
            <p:ph type="title"/>
          </p:nvPr>
        </p:nvSpPr>
        <p:spPr>
          <a:xfrm>
            <a:off x="335360" y="764704"/>
            <a:ext cx="8719589" cy="936104"/>
          </a:xfrm>
        </p:spPr>
        <p:txBody>
          <a:bodyPr/>
          <a:lstStyle/>
          <a:p>
            <a:r>
              <a:rPr lang="it-IT" dirty="0"/>
              <a:t>Paper </a:t>
            </a:r>
            <a:r>
              <a:rPr lang="it-IT" dirty="0" err="1"/>
              <a:t>forests</a:t>
            </a:r>
            <a:r>
              <a:rPr lang="it-IT" dirty="0"/>
              <a:t> in Europe</a:t>
            </a:r>
          </a:p>
        </p:txBody>
      </p:sp>
      <p:sp>
        <p:nvSpPr>
          <p:cNvPr id="4" name="Segnaposto piè di pagina 3">
            <a:extLst>
              <a:ext uri="{FF2B5EF4-FFF2-40B4-BE49-F238E27FC236}">
                <a16:creationId xmlns:a16="http://schemas.microsoft.com/office/drawing/2014/main" id="{88A2BDA6-F46E-3805-366E-374CC43D54E1}"/>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10882DE2-51FF-A75A-1DC4-2A336B661C2D}"/>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CC242EA-FC99-7628-49FD-B44B5DA98BD6}"/>
              </a:ext>
            </a:extLst>
          </p:cNvPr>
          <p:cNvSpPr>
            <a:spLocks noGrp="1"/>
          </p:cNvSpPr>
          <p:nvPr>
            <p:ph type="sldNum" sz="quarter" idx="12"/>
          </p:nvPr>
        </p:nvSpPr>
        <p:spPr/>
        <p:txBody>
          <a:bodyPr/>
          <a:lstStyle/>
          <a:p>
            <a:fld id="{3686A617-C4D3-4D9A-8A46-533505A69CB9}" type="slidenum">
              <a:rPr lang="fr-FR" smtClean="0"/>
              <a:pPr/>
              <a:t>5</a:t>
            </a:fld>
            <a:endParaRPr lang="fr-FR" dirty="0"/>
          </a:p>
        </p:txBody>
      </p:sp>
      <p:pic>
        <p:nvPicPr>
          <p:cNvPr id="21" name="Picture 20">
            <a:extLst>
              <a:ext uri="{FF2B5EF4-FFF2-40B4-BE49-F238E27FC236}">
                <a16:creationId xmlns:a16="http://schemas.microsoft.com/office/drawing/2014/main" id="{2053D3AB-6B65-1811-848D-83E47BB2838E}"/>
              </a:ext>
            </a:extLst>
          </p:cNvPr>
          <p:cNvPicPr>
            <a:picLocks noChangeAspect="1"/>
          </p:cNvPicPr>
          <p:nvPr/>
        </p:nvPicPr>
        <p:blipFill>
          <a:blip r:embed="rId3" cstate="screen">
            <a:extLst>
              <a:ext uri="{28A0092B-C50C-407E-A947-70E740481C1C}">
                <a14:useLocalDpi xmlns:a14="http://schemas.microsoft.com/office/drawing/2010/main"/>
              </a:ext>
            </a:extLst>
          </a:blip>
          <a:srcRect l="-346" t="-801" r="2702" b="-2246"/>
          <a:stretch>
            <a:fillRect/>
          </a:stretch>
        </p:blipFill>
        <p:spPr>
          <a:xfrm>
            <a:off x="-20226828" y="-25603200"/>
            <a:ext cx="64166935" cy="67091722"/>
          </a:xfrm>
          <a:prstGeom prst="rect">
            <a:avLst/>
          </a:prstGeom>
        </p:spPr>
      </p:pic>
      <p:sp>
        <p:nvSpPr>
          <p:cNvPr id="3" name="Rectangle 2">
            <a:extLst>
              <a:ext uri="{FF2B5EF4-FFF2-40B4-BE49-F238E27FC236}">
                <a16:creationId xmlns:a16="http://schemas.microsoft.com/office/drawing/2014/main" id="{D2A189F9-9440-ADD7-6C3A-33D7822F64FC}"/>
              </a:ext>
            </a:extLst>
          </p:cNvPr>
          <p:cNvSpPr/>
          <p:nvPr/>
        </p:nvSpPr>
        <p:spPr>
          <a:xfrm>
            <a:off x="-100013" y="-100013"/>
            <a:ext cx="12292013" cy="7072313"/>
          </a:xfrm>
          <a:prstGeom prst="rect">
            <a:avLst/>
          </a:prstGeom>
          <a:solidFill>
            <a:srgbClr val="ADCE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pic>
        <p:nvPicPr>
          <p:cNvPr id="2" name="Picture 1" descr="A tree in a forest&#10;&#10;AI-generated content may be incorrect.">
            <a:extLst>
              <a:ext uri="{FF2B5EF4-FFF2-40B4-BE49-F238E27FC236}">
                <a16:creationId xmlns:a16="http://schemas.microsoft.com/office/drawing/2014/main" id="{CB13935F-D5EE-4596-E60C-BDAF00B13AD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141538" y="372554"/>
            <a:ext cx="5908925" cy="6112893"/>
          </a:xfrm>
          <a:prstGeom prst="rect">
            <a:avLst/>
          </a:prstGeom>
        </p:spPr>
      </p:pic>
    </p:spTree>
    <p:extLst>
      <p:ext uri="{BB962C8B-B14F-4D97-AF65-F5344CB8AC3E}">
        <p14:creationId xmlns:p14="http://schemas.microsoft.com/office/powerpoint/2010/main" val="2035995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C905E-48CC-334D-00FB-DDF3784C74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A59E7F0-9124-A4E1-498F-E5AC2DA04F52}"/>
              </a:ext>
            </a:extLst>
          </p:cNvPr>
          <p:cNvSpPr>
            <a:spLocks noGrp="1"/>
          </p:cNvSpPr>
          <p:nvPr>
            <p:ph type="title"/>
          </p:nvPr>
        </p:nvSpPr>
        <p:spPr>
          <a:xfrm>
            <a:off x="358157" y="764109"/>
            <a:ext cx="7799376" cy="936104"/>
          </a:xfrm>
        </p:spPr>
        <p:txBody>
          <a:bodyPr>
            <a:normAutofit/>
          </a:bodyPr>
          <a:lstStyle/>
          <a:p>
            <a:r>
              <a:rPr lang="it-IT" b="1" dirty="0"/>
              <a:t>Look out for </a:t>
            </a:r>
            <a:r>
              <a:rPr lang="it-IT" b="1" dirty="0" err="1"/>
              <a:t>these</a:t>
            </a:r>
            <a:r>
              <a:rPr lang="it-IT" b="1" dirty="0"/>
              <a:t> logos!</a:t>
            </a:r>
          </a:p>
        </p:txBody>
      </p:sp>
      <p:sp>
        <p:nvSpPr>
          <p:cNvPr id="4" name="Segnaposto piè di pagina 3">
            <a:extLst>
              <a:ext uri="{FF2B5EF4-FFF2-40B4-BE49-F238E27FC236}">
                <a16:creationId xmlns:a16="http://schemas.microsoft.com/office/drawing/2014/main" id="{13F83D88-498A-5B24-6E74-4086B7592A58}"/>
              </a:ext>
            </a:extLst>
          </p:cNvPr>
          <p:cNvSpPr>
            <a:spLocks noGrp="1"/>
          </p:cNvSpPr>
          <p:nvPr>
            <p:ph type="ftr" sz="quarter" idx="11"/>
          </p:nvPr>
        </p:nvSpPr>
        <p:spPr>
          <a:xfrm>
            <a:off x="397032" y="6391072"/>
            <a:ext cx="5760640" cy="466344"/>
          </a:xfrm>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658E9D8E-B4E1-4CC8-B85E-242B7DE46C6C}"/>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FF3004B-366A-A840-44BF-32F9385995ED}"/>
              </a:ext>
            </a:extLst>
          </p:cNvPr>
          <p:cNvSpPr>
            <a:spLocks noGrp="1"/>
          </p:cNvSpPr>
          <p:nvPr>
            <p:ph type="sldNum" sz="quarter" idx="12"/>
          </p:nvPr>
        </p:nvSpPr>
        <p:spPr/>
        <p:txBody>
          <a:bodyPr/>
          <a:lstStyle/>
          <a:p>
            <a:fld id="{3686A617-C4D3-4D9A-8A46-533505A69CB9}" type="slidenum">
              <a:rPr lang="fr-FR" smtClean="0"/>
              <a:pPr/>
              <a:t>6</a:t>
            </a:fld>
            <a:endParaRPr lang="fr-FR" dirty="0"/>
          </a:p>
        </p:txBody>
      </p:sp>
      <p:pic>
        <p:nvPicPr>
          <p:cNvPr id="11" name="Picture 10">
            <a:extLst>
              <a:ext uri="{FF2B5EF4-FFF2-40B4-BE49-F238E27FC236}">
                <a16:creationId xmlns:a16="http://schemas.microsoft.com/office/drawing/2014/main" id="{FC6F3CAB-8E9B-082D-AC0C-9D9628EAB2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88841" y="2116806"/>
            <a:ext cx="2904953" cy="3351868"/>
          </a:xfrm>
          <a:prstGeom prst="rect">
            <a:avLst/>
          </a:prstGeom>
        </p:spPr>
      </p:pic>
      <p:pic>
        <p:nvPicPr>
          <p:cNvPr id="15" name="Picture 14">
            <a:extLst>
              <a:ext uri="{FF2B5EF4-FFF2-40B4-BE49-F238E27FC236}">
                <a16:creationId xmlns:a16="http://schemas.microsoft.com/office/drawing/2014/main" id="{C4E2A277-9325-FFB0-E667-92D638049D9B}"/>
              </a:ext>
            </a:extLst>
          </p:cNvPr>
          <p:cNvPicPr>
            <a:picLocks noChangeAspect="1"/>
          </p:cNvPicPr>
          <p:nvPr/>
        </p:nvPicPr>
        <p:blipFill>
          <a:blip r:embed="rId4" cstate="screen">
            <a:extLst>
              <a:ext uri="{28A0092B-C50C-407E-A947-70E740481C1C}">
                <a14:useLocalDpi xmlns:a14="http://schemas.microsoft.com/office/drawing/2010/main"/>
              </a:ext>
            </a:extLst>
          </a:blip>
          <a:srcRect t="-1385"/>
          <a:stretch/>
        </p:blipFill>
        <p:spPr>
          <a:xfrm rot="20307792">
            <a:off x="9126520" y="9316113"/>
            <a:ext cx="2923902" cy="2923902"/>
          </a:xfrm>
          <a:prstGeom prst="ellipse">
            <a:avLst/>
          </a:prstGeom>
          <a:ln>
            <a:solidFill>
              <a:srgbClr val="DA291C"/>
            </a:solidFill>
          </a:ln>
        </p:spPr>
      </p:pic>
      <p:pic>
        <p:nvPicPr>
          <p:cNvPr id="16" name="Picture 15">
            <a:extLst>
              <a:ext uri="{FF2B5EF4-FFF2-40B4-BE49-F238E27FC236}">
                <a16:creationId xmlns:a16="http://schemas.microsoft.com/office/drawing/2014/main" id="{EFC39F02-9D4B-C947-E95A-4677CBAE77D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20307792">
            <a:off x="6624026" y="9356056"/>
            <a:ext cx="2039526" cy="2039525"/>
          </a:xfrm>
          <a:prstGeom prst="ellipse">
            <a:avLst/>
          </a:prstGeom>
          <a:ln>
            <a:solidFill>
              <a:srgbClr val="FF9E1B"/>
            </a:solidFill>
          </a:ln>
        </p:spPr>
      </p:pic>
      <p:pic>
        <p:nvPicPr>
          <p:cNvPr id="17" name="Picture 16">
            <a:extLst>
              <a:ext uri="{FF2B5EF4-FFF2-40B4-BE49-F238E27FC236}">
                <a16:creationId xmlns:a16="http://schemas.microsoft.com/office/drawing/2014/main" id="{6DD03F8B-5052-0E67-AEEB-148D54AF717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20307792">
            <a:off x="8157269" y="7971694"/>
            <a:ext cx="1695777" cy="1695777"/>
          </a:xfrm>
          <a:prstGeom prst="ellipse">
            <a:avLst/>
          </a:prstGeom>
          <a:ln>
            <a:solidFill>
              <a:srgbClr val="007FC8"/>
            </a:solidFill>
          </a:ln>
        </p:spPr>
      </p:pic>
      <p:pic>
        <p:nvPicPr>
          <p:cNvPr id="18" name="Picture 17">
            <a:extLst>
              <a:ext uri="{FF2B5EF4-FFF2-40B4-BE49-F238E27FC236}">
                <a16:creationId xmlns:a16="http://schemas.microsoft.com/office/drawing/2014/main" id="{5428754C-9DBE-3FB0-068E-1DE7B4F78D45}"/>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20307792">
            <a:off x="6245412" y="7583722"/>
            <a:ext cx="1664682" cy="1664682"/>
          </a:xfrm>
          <a:prstGeom prst="ellipse">
            <a:avLst/>
          </a:prstGeom>
          <a:ln>
            <a:solidFill>
              <a:srgbClr val="A05EB5"/>
            </a:solidFill>
          </a:ln>
        </p:spPr>
      </p:pic>
      <p:pic>
        <p:nvPicPr>
          <p:cNvPr id="19" name="Picture 18">
            <a:extLst>
              <a:ext uri="{FF2B5EF4-FFF2-40B4-BE49-F238E27FC236}">
                <a16:creationId xmlns:a16="http://schemas.microsoft.com/office/drawing/2014/main" id="{FF0DEC9A-C777-1FF3-20CE-4EADB33EDF5A}"/>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rot="20307792">
            <a:off x="7310108" y="11433681"/>
            <a:ext cx="2285799" cy="2285798"/>
          </a:xfrm>
          <a:prstGeom prst="ellipse">
            <a:avLst/>
          </a:prstGeom>
          <a:ln>
            <a:solidFill>
              <a:srgbClr val="FF9E1B"/>
            </a:solidFill>
          </a:ln>
        </p:spPr>
      </p:pic>
      <p:pic>
        <p:nvPicPr>
          <p:cNvPr id="2" name="Picture 1" descr="A logo with a tree and a square&#10;&#10;AI-generated content may be incorrect.">
            <a:extLst>
              <a:ext uri="{FF2B5EF4-FFF2-40B4-BE49-F238E27FC236}">
                <a16:creationId xmlns:a16="http://schemas.microsoft.com/office/drawing/2014/main" id="{4E81CAFA-3FA8-2C8D-FF0E-D32E497C0D4D}"/>
              </a:ext>
            </a:extLst>
          </p:cNvPr>
          <p:cNvPicPr>
            <a:picLocks noChangeAspect="1"/>
          </p:cNvPicPr>
          <p:nvPr/>
        </p:nvPicPr>
        <p:blipFill>
          <a:blip r:embed="rId9"/>
          <a:stretch>
            <a:fillRect/>
          </a:stretch>
        </p:blipFill>
        <p:spPr>
          <a:xfrm>
            <a:off x="2564341" y="1896458"/>
            <a:ext cx="2902555" cy="3488418"/>
          </a:xfrm>
          <a:prstGeom prst="rect">
            <a:avLst/>
          </a:prstGeom>
        </p:spPr>
      </p:pic>
    </p:spTree>
    <p:extLst>
      <p:ext uri="{BB962C8B-B14F-4D97-AF65-F5344CB8AC3E}">
        <p14:creationId xmlns:p14="http://schemas.microsoft.com/office/powerpoint/2010/main" val="933569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088AE-6B41-FEB6-ACBC-504DAD12E561}"/>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39A08394-285E-DBB0-5A44-685614203CBD}"/>
              </a:ext>
            </a:extLst>
          </p:cNvPr>
          <p:cNvSpPr>
            <a:spLocks noGrp="1"/>
          </p:cNvSpPr>
          <p:nvPr>
            <p:ph type="title"/>
          </p:nvPr>
        </p:nvSpPr>
        <p:spPr>
          <a:xfrm>
            <a:off x="358157" y="764109"/>
            <a:ext cx="7037254" cy="936104"/>
          </a:xfrm>
        </p:spPr>
        <p:txBody>
          <a:bodyPr>
            <a:normAutofit/>
          </a:bodyPr>
          <a:lstStyle/>
          <a:p>
            <a:r>
              <a:rPr lang="it-IT" b="1" dirty="0"/>
              <a:t>Paper – the </a:t>
            </a:r>
            <a:r>
              <a:rPr lang="it-IT" b="1" dirty="0" err="1"/>
              <a:t>facts</a:t>
            </a:r>
            <a:r>
              <a:rPr lang="it-IT" b="1" dirty="0"/>
              <a:t>!</a:t>
            </a:r>
          </a:p>
        </p:txBody>
      </p:sp>
      <p:sp>
        <p:nvSpPr>
          <p:cNvPr id="4" name="Segnaposto piè di pagina 3">
            <a:extLst>
              <a:ext uri="{FF2B5EF4-FFF2-40B4-BE49-F238E27FC236}">
                <a16:creationId xmlns:a16="http://schemas.microsoft.com/office/drawing/2014/main" id="{1136A325-8895-B6B6-4808-EE11230F55C0}"/>
              </a:ext>
            </a:extLst>
          </p:cNvPr>
          <p:cNvSpPr>
            <a:spLocks noGrp="1"/>
          </p:cNvSpPr>
          <p:nvPr>
            <p:ph type="ftr" sz="quarter" idx="11"/>
          </p:nvPr>
        </p:nvSpPr>
        <p:spPr>
          <a:xfrm>
            <a:off x="397032" y="6391072"/>
            <a:ext cx="5760640" cy="466344"/>
          </a:xfrm>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28444C16-3400-0EF4-4DEC-10F9F4B9123B}"/>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70163450-8C7C-1800-5CBD-EB55864B7026}"/>
              </a:ext>
            </a:extLst>
          </p:cNvPr>
          <p:cNvSpPr>
            <a:spLocks noGrp="1"/>
          </p:cNvSpPr>
          <p:nvPr>
            <p:ph type="sldNum" sz="quarter" idx="12"/>
          </p:nvPr>
        </p:nvSpPr>
        <p:spPr/>
        <p:txBody>
          <a:bodyPr/>
          <a:lstStyle/>
          <a:p>
            <a:fld id="{3686A617-C4D3-4D9A-8A46-533505A69CB9}" type="slidenum">
              <a:rPr lang="fr-FR" smtClean="0"/>
              <a:pPr/>
              <a:t>7</a:t>
            </a:fld>
            <a:endParaRPr lang="fr-FR" dirty="0"/>
          </a:p>
        </p:txBody>
      </p:sp>
      <p:grpSp>
        <p:nvGrpSpPr>
          <p:cNvPr id="44" name="Group 43">
            <a:extLst>
              <a:ext uri="{FF2B5EF4-FFF2-40B4-BE49-F238E27FC236}">
                <a16:creationId xmlns:a16="http://schemas.microsoft.com/office/drawing/2014/main" id="{000F2866-DF12-AE6E-9C3C-A4D69A490C52}"/>
              </a:ext>
            </a:extLst>
          </p:cNvPr>
          <p:cNvGrpSpPr/>
          <p:nvPr/>
        </p:nvGrpSpPr>
        <p:grpSpPr>
          <a:xfrm>
            <a:off x="318837" y="1659455"/>
            <a:ext cx="11200545" cy="1769545"/>
            <a:chOff x="323495" y="1659455"/>
            <a:chExt cx="11200545" cy="1769545"/>
          </a:xfrm>
        </p:grpSpPr>
        <p:grpSp>
          <p:nvGrpSpPr>
            <p:cNvPr id="3" name="Group 2">
              <a:extLst>
                <a:ext uri="{FF2B5EF4-FFF2-40B4-BE49-F238E27FC236}">
                  <a16:creationId xmlns:a16="http://schemas.microsoft.com/office/drawing/2014/main" id="{B794C321-E4FF-3A10-1D9F-37E8003D6A76}"/>
                </a:ext>
              </a:extLst>
            </p:cNvPr>
            <p:cNvGrpSpPr/>
            <p:nvPr/>
          </p:nvGrpSpPr>
          <p:grpSpPr>
            <a:xfrm>
              <a:off x="323495" y="1659455"/>
              <a:ext cx="11200545" cy="1769545"/>
              <a:chOff x="340181" y="-1707608"/>
              <a:chExt cx="11200545" cy="1769545"/>
            </a:xfrm>
          </p:grpSpPr>
          <p:grpSp>
            <p:nvGrpSpPr>
              <p:cNvPr id="8" name="Group 7">
                <a:extLst>
                  <a:ext uri="{FF2B5EF4-FFF2-40B4-BE49-F238E27FC236}">
                    <a16:creationId xmlns:a16="http://schemas.microsoft.com/office/drawing/2014/main" id="{7182B571-470C-E0BE-3035-3AC68B85C65B}"/>
                  </a:ext>
                </a:extLst>
              </p:cNvPr>
              <p:cNvGrpSpPr/>
              <p:nvPr/>
            </p:nvGrpSpPr>
            <p:grpSpPr>
              <a:xfrm>
                <a:off x="340181" y="-1707608"/>
                <a:ext cx="11200545" cy="1769545"/>
                <a:chOff x="334959" y="1700808"/>
                <a:chExt cx="11200545" cy="1769545"/>
              </a:xfrm>
              <a:solidFill>
                <a:srgbClr val="FF9E1B"/>
              </a:solidFill>
            </p:grpSpPr>
            <p:sp>
              <p:nvSpPr>
                <p:cNvPr id="10" name="Snip and Round Single Corner of Rectangle 9">
                  <a:extLst>
                    <a:ext uri="{FF2B5EF4-FFF2-40B4-BE49-F238E27FC236}">
                      <a16:creationId xmlns:a16="http://schemas.microsoft.com/office/drawing/2014/main" id="{47DB6DF7-D535-F15D-74CF-6359221FA9A7}"/>
                    </a:ext>
                  </a:extLst>
                </p:cNvPr>
                <p:cNvSpPr/>
                <p:nvPr/>
              </p:nvSpPr>
              <p:spPr>
                <a:xfrm flipH="1">
                  <a:off x="334959" y="1700808"/>
                  <a:ext cx="11200545" cy="1769545"/>
                </a:xfrm>
                <a:prstGeom prst="snipRoundRect">
                  <a:avLst>
                    <a:gd name="adj1" fmla="val 0"/>
                    <a:gd name="adj2" fmla="val 16667"/>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11" name="Right Triangle 10">
                  <a:extLst>
                    <a:ext uri="{FF2B5EF4-FFF2-40B4-BE49-F238E27FC236}">
                      <a16:creationId xmlns:a16="http://schemas.microsoft.com/office/drawing/2014/main" id="{FFADC3F5-B63B-24A2-0FD9-CDCEAFF050AB}"/>
                    </a:ext>
                  </a:extLst>
                </p:cNvPr>
                <p:cNvSpPr/>
                <p:nvPr/>
              </p:nvSpPr>
              <p:spPr>
                <a:xfrm rot="16200000">
                  <a:off x="334385" y="1701382"/>
                  <a:ext cx="297875" cy="29672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9" name="Titolo 6">
                <a:extLst>
                  <a:ext uri="{FF2B5EF4-FFF2-40B4-BE49-F238E27FC236}">
                    <a16:creationId xmlns:a16="http://schemas.microsoft.com/office/drawing/2014/main" id="{CDD6F63F-7869-8748-1A49-9D5AA02CB3D9}"/>
                  </a:ext>
                </a:extLst>
              </p:cNvPr>
              <p:cNvSpPr txBox="1">
                <a:spLocks/>
              </p:cNvSpPr>
              <p:nvPr/>
            </p:nvSpPr>
            <p:spPr>
              <a:xfrm>
                <a:off x="4503474" y="-1258077"/>
                <a:ext cx="6357675" cy="85479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600" b="0" dirty="0">
                    <a:solidFill>
                      <a:srgbClr val="000000"/>
                    </a:solidFill>
                    <a:latin typeface="Proxima Nova Rg" panose="02000506030000020004" pitchFamily="2" charset="0"/>
                    <a:ea typeface="+mn-lt"/>
                    <a:cs typeface="+mn-lt"/>
                  </a:rPr>
                  <a:t>Paper is made of wood fibres, which are turned into pulp.</a:t>
                </a:r>
                <a:endParaRPr lang="en-US" sz="2600" b="0" dirty="0">
                  <a:solidFill>
                    <a:srgbClr val="000000"/>
                  </a:solidFill>
                  <a:latin typeface="Proxima Nova Rg" panose="02000506030000020004" pitchFamily="2" charset="0"/>
                </a:endParaRPr>
              </a:p>
            </p:txBody>
          </p:sp>
        </p:grpSp>
        <p:pic>
          <p:nvPicPr>
            <p:cNvPr id="43" name="Picture 42" descr="A close-up of a plywood surface&#10;&#10;AI-generated content may be incorrect.">
              <a:extLst>
                <a:ext uri="{FF2B5EF4-FFF2-40B4-BE49-F238E27FC236}">
                  <a16:creationId xmlns:a16="http://schemas.microsoft.com/office/drawing/2014/main" id="{B2D44755-6C92-0046-D64F-002ED42C44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7960" y="1959195"/>
              <a:ext cx="3579445" cy="1227037"/>
            </a:xfrm>
            <a:prstGeom prst="rect">
              <a:avLst/>
            </a:prstGeom>
          </p:spPr>
        </p:pic>
      </p:grpSp>
      <p:grpSp>
        <p:nvGrpSpPr>
          <p:cNvPr id="47" name="Group 46">
            <a:extLst>
              <a:ext uri="{FF2B5EF4-FFF2-40B4-BE49-F238E27FC236}">
                <a16:creationId xmlns:a16="http://schemas.microsoft.com/office/drawing/2014/main" id="{2530B3B9-215C-0879-B99D-5F3090E0B87A}"/>
              </a:ext>
            </a:extLst>
          </p:cNvPr>
          <p:cNvGrpSpPr/>
          <p:nvPr/>
        </p:nvGrpSpPr>
        <p:grpSpPr>
          <a:xfrm>
            <a:off x="318837" y="2203378"/>
            <a:ext cx="11200545" cy="1769545"/>
            <a:chOff x="323494" y="1960233"/>
            <a:chExt cx="11200545" cy="1769545"/>
          </a:xfrm>
        </p:grpSpPr>
        <p:grpSp>
          <p:nvGrpSpPr>
            <p:cNvPr id="12" name="Group 11">
              <a:extLst>
                <a:ext uri="{FF2B5EF4-FFF2-40B4-BE49-F238E27FC236}">
                  <a16:creationId xmlns:a16="http://schemas.microsoft.com/office/drawing/2014/main" id="{687A4ACD-4CF4-DA48-F9AC-A60322B02DF7}"/>
                </a:ext>
              </a:extLst>
            </p:cNvPr>
            <p:cNvGrpSpPr/>
            <p:nvPr/>
          </p:nvGrpSpPr>
          <p:grpSpPr>
            <a:xfrm>
              <a:off x="323494" y="1960233"/>
              <a:ext cx="11200545" cy="1769545"/>
              <a:chOff x="340181" y="-1707608"/>
              <a:chExt cx="11200545" cy="1769545"/>
            </a:xfrm>
          </p:grpSpPr>
          <p:grpSp>
            <p:nvGrpSpPr>
              <p:cNvPr id="13" name="Group 12">
                <a:extLst>
                  <a:ext uri="{FF2B5EF4-FFF2-40B4-BE49-F238E27FC236}">
                    <a16:creationId xmlns:a16="http://schemas.microsoft.com/office/drawing/2014/main" id="{BDF96A46-B6E5-3735-CE40-B2EC2FF730DA}"/>
                  </a:ext>
                </a:extLst>
              </p:cNvPr>
              <p:cNvGrpSpPr/>
              <p:nvPr/>
            </p:nvGrpSpPr>
            <p:grpSpPr>
              <a:xfrm>
                <a:off x="340181" y="-1707608"/>
                <a:ext cx="11200545" cy="1769545"/>
                <a:chOff x="334959" y="1700808"/>
                <a:chExt cx="11200545" cy="1769545"/>
              </a:xfrm>
              <a:solidFill>
                <a:srgbClr val="FF9E1B"/>
              </a:solidFill>
            </p:grpSpPr>
            <p:sp>
              <p:nvSpPr>
                <p:cNvPr id="20" name="Snip and Round Single Corner of Rectangle 19">
                  <a:extLst>
                    <a:ext uri="{FF2B5EF4-FFF2-40B4-BE49-F238E27FC236}">
                      <a16:creationId xmlns:a16="http://schemas.microsoft.com/office/drawing/2014/main" id="{43F8F9A8-DE08-63A5-F34C-9A9879F8B057}"/>
                    </a:ext>
                  </a:extLst>
                </p:cNvPr>
                <p:cNvSpPr/>
                <p:nvPr/>
              </p:nvSpPr>
              <p:spPr>
                <a:xfrm flipH="1">
                  <a:off x="334959" y="1700808"/>
                  <a:ext cx="11200545" cy="1769545"/>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21" name="Right Triangle 20">
                  <a:extLst>
                    <a:ext uri="{FF2B5EF4-FFF2-40B4-BE49-F238E27FC236}">
                      <a16:creationId xmlns:a16="http://schemas.microsoft.com/office/drawing/2014/main" id="{7F8B0172-DE76-75DF-9E95-1A57762C8562}"/>
                    </a:ext>
                  </a:extLst>
                </p:cNvPr>
                <p:cNvSpPr/>
                <p:nvPr/>
              </p:nvSpPr>
              <p:spPr>
                <a:xfrm rot="16200000">
                  <a:off x="334385" y="1701382"/>
                  <a:ext cx="297875" cy="29672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14" name="Titolo 6">
                <a:extLst>
                  <a:ext uri="{FF2B5EF4-FFF2-40B4-BE49-F238E27FC236}">
                    <a16:creationId xmlns:a16="http://schemas.microsoft.com/office/drawing/2014/main" id="{A95BBDFF-E43D-73EB-B1E5-A16374F35077}"/>
                  </a:ext>
                </a:extLst>
              </p:cNvPr>
              <p:cNvSpPr txBox="1">
                <a:spLocks/>
              </p:cNvSpPr>
              <p:nvPr/>
            </p:nvSpPr>
            <p:spPr>
              <a:xfrm>
                <a:off x="4503474" y="-1012189"/>
                <a:ext cx="6357675" cy="48657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Proxima Nova Rg" panose="02000506030000020004" pitchFamily="2" charset="0"/>
                  </a:rPr>
                  <a:t>There are many different types of paper.</a:t>
                </a:r>
                <a:r>
                  <a:rPr lang="en-US" sz="2400" b="0" dirty="0">
                    <a:solidFill>
                      <a:schemeClr val="bg1"/>
                    </a:solidFill>
                    <a:effectLst/>
                    <a:latin typeface="Proxima Nova Rg" panose="02000506030000020004" pitchFamily="2" charset="0"/>
                  </a:rPr>
                  <a:t>​</a:t>
                </a:r>
              </a:p>
            </p:txBody>
          </p:sp>
        </p:grpSp>
        <p:pic>
          <p:nvPicPr>
            <p:cNvPr id="45" name="Picture 44">
              <a:extLst>
                <a:ext uri="{FF2B5EF4-FFF2-40B4-BE49-F238E27FC236}">
                  <a16:creationId xmlns:a16="http://schemas.microsoft.com/office/drawing/2014/main" id="{95476B2E-053A-07CF-A3CE-3887F971B5D1}"/>
                </a:ext>
              </a:extLst>
            </p:cNvPr>
            <p:cNvPicPr>
              <a:picLocks noChangeAspect="1"/>
            </p:cNvPicPr>
            <p:nvPr/>
          </p:nvPicPr>
          <p:blipFill>
            <a:blip r:embed="rId4" cstate="screen">
              <a:extLst>
                <a:ext uri="{28A0092B-C50C-407E-A947-70E740481C1C}">
                  <a14:useLocalDpi xmlns:a14="http://schemas.microsoft.com/office/drawing/2010/main"/>
                </a:ext>
              </a:extLst>
            </a:blip>
            <a:srcRect r="-754"/>
            <a:stretch/>
          </p:blipFill>
          <p:spPr>
            <a:xfrm>
              <a:off x="620222" y="2291166"/>
              <a:ext cx="3579445" cy="1227037"/>
            </a:xfrm>
            <a:prstGeom prst="rect">
              <a:avLst/>
            </a:prstGeom>
          </p:spPr>
        </p:pic>
      </p:grpSp>
      <p:grpSp>
        <p:nvGrpSpPr>
          <p:cNvPr id="49" name="Group 48">
            <a:extLst>
              <a:ext uri="{FF2B5EF4-FFF2-40B4-BE49-F238E27FC236}">
                <a16:creationId xmlns:a16="http://schemas.microsoft.com/office/drawing/2014/main" id="{54D9559C-6DC5-A4FA-FD1E-EDD7A5D415E7}"/>
              </a:ext>
            </a:extLst>
          </p:cNvPr>
          <p:cNvGrpSpPr/>
          <p:nvPr/>
        </p:nvGrpSpPr>
        <p:grpSpPr>
          <a:xfrm>
            <a:off x="318837" y="2747301"/>
            <a:ext cx="11200545" cy="1769545"/>
            <a:chOff x="323494" y="2276705"/>
            <a:chExt cx="11200545" cy="1769545"/>
          </a:xfrm>
        </p:grpSpPr>
        <p:grpSp>
          <p:nvGrpSpPr>
            <p:cNvPr id="22" name="Group 21">
              <a:extLst>
                <a:ext uri="{FF2B5EF4-FFF2-40B4-BE49-F238E27FC236}">
                  <a16:creationId xmlns:a16="http://schemas.microsoft.com/office/drawing/2014/main" id="{8357C4C0-3754-7044-51B5-3A4405E46E98}"/>
                </a:ext>
              </a:extLst>
            </p:cNvPr>
            <p:cNvGrpSpPr/>
            <p:nvPr/>
          </p:nvGrpSpPr>
          <p:grpSpPr>
            <a:xfrm>
              <a:off x="323494" y="2276705"/>
              <a:ext cx="11200545" cy="1769545"/>
              <a:chOff x="340181" y="-1707608"/>
              <a:chExt cx="11200545" cy="1769545"/>
            </a:xfrm>
          </p:grpSpPr>
          <p:grpSp>
            <p:nvGrpSpPr>
              <p:cNvPr id="23" name="Group 22">
                <a:extLst>
                  <a:ext uri="{FF2B5EF4-FFF2-40B4-BE49-F238E27FC236}">
                    <a16:creationId xmlns:a16="http://schemas.microsoft.com/office/drawing/2014/main" id="{853042B6-9B5F-EA75-6E45-17D1ACFD9769}"/>
                  </a:ext>
                </a:extLst>
              </p:cNvPr>
              <p:cNvGrpSpPr/>
              <p:nvPr/>
            </p:nvGrpSpPr>
            <p:grpSpPr>
              <a:xfrm>
                <a:off x="340181" y="-1707608"/>
                <a:ext cx="11200545" cy="1769545"/>
                <a:chOff x="334959" y="1700808"/>
                <a:chExt cx="11200545" cy="1769545"/>
              </a:xfrm>
              <a:solidFill>
                <a:srgbClr val="FF9E1B"/>
              </a:solidFill>
            </p:grpSpPr>
            <p:sp>
              <p:nvSpPr>
                <p:cNvPr id="25" name="Snip and Round Single Corner of Rectangle 24">
                  <a:extLst>
                    <a:ext uri="{FF2B5EF4-FFF2-40B4-BE49-F238E27FC236}">
                      <a16:creationId xmlns:a16="http://schemas.microsoft.com/office/drawing/2014/main" id="{728F44CD-D570-EDA6-9D01-895CCC8AC6DA}"/>
                    </a:ext>
                  </a:extLst>
                </p:cNvPr>
                <p:cNvSpPr/>
                <p:nvPr/>
              </p:nvSpPr>
              <p:spPr>
                <a:xfrm flipH="1">
                  <a:off x="334959" y="1700808"/>
                  <a:ext cx="11200545" cy="1769545"/>
                </a:xfrm>
                <a:prstGeom prst="snipRoundRect">
                  <a:avLst>
                    <a:gd name="adj1" fmla="val 0"/>
                    <a:gd name="adj2" fmla="val 16667"/>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26" name="Right Triangle 25">
                  <a:extLst>
                    <a:ext uri="{FF2B5EF4-FFF2-40B4-BE49-F238E27FC236}">
                      <a16:creationId xmlns:a16="http://schemas.microsoft.com/office/drawing/2014/main" id="{CE193299-17D0-35E8-32E7-544223E88FA0}"/>
                    </a:ext>
                  </a:extLst>
                </p:cNvPr>
                <p:cNvSpPr/>
                <p:nvPr/>
              </p:nvSpPr>
              <p:spPr>
                <a:xfrm rot="16200000">
                  <a:off x="334385" y="1701382"/>
                  <a:ext cx="297875" cy="296728"/>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24" name="Titolo 6">
                <a:extLst>
                  <a:ext uri="{FF2B5EF4-FFF2-40B4-BE49-F238E27FC236}">
                    <a16:creationId xmlns:a16="http://schemas.microsoft.com/office/drawing/2014/main" id="{55FCD0C0-F191-C5BC-B269-475B58DB0FF7}"/>
                  </a:ext>
                </a:extLst>
              </p:cNvPr>
              <p:cNvSpPr txBox="1">
                <a:spLocks/>
              </p:cNvSpPr>
              <p:nvPr/>
            </p:nvSpPr>
            <p:spPr>
              <a:xfrm>
                <a:off x="4503474" y="-1515653"/>
                <a:ext cx="6867015" cy="127971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000" b="0" u="none" strike="noStrike" dirty="0">
                    <a:solidFill>
                      <a:srgbClr val="000000"/>
                    </a:solidFill>
                    <a:effectLst/>
                    <a:latin typeface="Proxima Nova Rg" panose="02000506030000020004" pitchFamily="2" charset="0"/>
                  </a:rPr>
                  <a:t>Paper's properties make it perfect to be used for writing and drawing on, for printing money on, for printing books, newspapers and magazines, for decorating walls and wrapping up gifts, for packaging and for cleaning.</a:t>
                </a:r>
                <a:r>
                  <a:rPr lang="en-US" sz="2000" b="0" dirty="0">
                    <a:solidFill>
                      <a:srgbClr val="000000"/>
                    </a:solidFill>
                    <a:effectLst/>
                    <a:latin typeface="Proxima Nova Rg" panose="02000506030000020004" pitchFamily="2" charset="0"/>
                  </a:rPr>
                  <a:t>​</a:t>
                </a:r>
              </a:p>
            </p:txBody>
          </p:sp>
        </p:grpSp>
        <p:pic>
          <p:nvPicPr>
            <p:cNvPr id="48" name="Picture 47">
              <a:extLst>
                <a:ext uri="{FF2B5EF4-FFF2-40B4-BE49-F238E27FC236}">
                  <a16:creationId xmlns:a16="http://schemas.microsoft.com/office/drawing/2014/main" id="{D4453496-0059-38B1-08FF-E294FFEFFCC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0222" y="2635152"/>
              <a:ext cx="3579445" cy="1227037"/>
            </a:xfrm>
            <a:prstGeom prst="rect">
              <a:avLst/>
            </a:prstGeom>
          </p:spPr>
        </p:pic>
      </p:grpSp>
      <p:grpSp>
        <p:nvGrpSpPr>
          <p:cNvPr id="52" name="Group 51">
            <a:extLst>
              <a:ext uri="{FF2B5EF4-FFF2-40B4-BE49-F238E27FC236}">
                <a16:creationId xmlns:a16="http://schemas.microsoft.com/office/drawing/2014/main" id="{AAC872BE-6CC4-E50E-D05C-48C470AD41AA}"/>
              </a:ext>
            </a:extLst>
          </p:cNvPr>
          <p:cNvGrpSpPr/>
          <p:nvPr/>
        </p:nvGrpSpPr>
        <p:grpSpPr>
          <a:xfrm>
            <a:off x="328153" y="3194509"/>
            <a:ext cx="11200545" cy="1769545"/>
            <a:chOff x="334963" y="2593177"/>
            <a:chExt cx="11200545" cy="1769545"/>
          </a:xfrm>
        </p:grpSpPr>
        <p:grpSp>
          <p:nvGrpSpPr>
            <p:cNvPr id="56" name="Group 55">
              <a:extLst>
                <a:ext uri="{FF2B5EF4-FFF2-40B4-BE49-F238E27FC236}">
                  <a16:creationId xmlns:a16="http://schemas.microsoft.com/office/drawing/2014/main" id="{D81DF804-F092-4CF5-807E-792CCDD83DF1}"/>
                </a:ext>
              </a:extLst>
            </p:cNvPr>
            <p:cNvGrpSpPr/>
            <p:nvPr/>
          </p:nvGrpSpPr>
          <p:grpSpPr>
            <a:xfrm>
              <a:off x="334963" y="2593177"/>
              <a:ext cx="11200545" cy="1769545"/>
              <a:chOff x="340181" y="-1707608"/>
              <a:chExt cx="11200545" cy="1769545"/>
            </a:xfrm>
          </p:grpSpPr>
          <p:grpSp>
            <p:nvGrpSpPr>
              <p:cNvPr id="58" name="Group 57">
                <a:extLst>
                  <a:ext uri="{FF2B5EF4-FFF2-40B4-BE49-F238E27FC236}">
                    <a16:creationId xmlns:a16="http://schemas.microsoft.com/office/drawing/2014/main" id="{6F8FB563-7467-EA65-9F27-A0C7ABE776F1}"/>
                  </a:ext>
                </a:extLst>
              </p:cNvPr>
              <p:cNvGrpSpPr/>
              <p:nvPr/>
            </p:nvGrpSpPr>
            <p:grpSpPr>
              <a:xfrm>
                <a:off x="340181" y="-1707608"/>
                <a:ext cx="11200545" cy="1769545"/>
                <a:chOff x="334959" y="1700808"/>
                <a:chExt cx="11200545" cy="1769545"/>
              </a:xfrm>
              <a:solidFill>
                <a:srgbClr val="FF9E1B"/>
              </a:solidFill>
            </p:grpSpPr>
            <p:sp>
              <p:nvSpPr>
                <p:cNvPr id="60" name="Snip and Round Single Corner of Rectangle 59">
                  <a:extLst>
                    <a:ext uri="{FF2B5EF4-FFF2-40B4-BE49-F238E27FC236}">
                      <a16:creationId xmlns:a16="http://schemas.microsoft.com/office/drawing/2014/main" id="{A3B91A1A-D7EF-F6BF-08D3-12E1EB8C39A3}"/>
                    </a:ext>
                  </a:extLst>
                </p:cNvPr>
                <p:cNvSpPr/>
                <p:nvPr/>
              </p:nvSpPr>
              <p:spPr>
                <a:xfrm flipH="1">
                  <a:off x="334959" y="1700808"/>
                  <a:ext cx="11200545" cy="1769545"/>
                </a:xfrm>
                <a:prstGeom prst="snipRoundRect">
                  <a:avLst>
                    <a:gd name="adj1" fmla="val 0"/>
                    <a:gd name="adj2" fmla="val 16667"/>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61" name="Right Triangle 60">
                  <a:extLst>
                    <a:ext uri="{FF2B5EF4-FFF2-40B4-BE49-F238E27FC236}">
                      <a16:creationId xmlns:a16="http://schemas.microsoft.com/office/drawing/2014/main" id="{8D0C61F8-28C9-937B-C990-B9EE028E0EE8}"/>
                    </a:ext>
                  </a:extLst>
                </p:cNvPr>
                <p:cNvSpPr/>
                <p:nvPr/>
              </p:nvSpPr>
              <p:spPr>
                <a:xfrm rot="16200000">
                  <a:off x="334385" y="1701382"/>
                  <a:ext cx="297875" cy="296728"/>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59" name="Titolo 6">
                <a:extLst>
                  <a:ext uri="{FF2B5EF4-FFF2-40B4-BE49-F238E27FC236}">
                    <a16:creationId xmlns:a16="http://schemas.microsoft.com/office/drawing/2014/main" id="{2D3373E7-4E86-3963-EF13-B0A19CA0E807}"/>
                  </a:ext>
                </a:extLst>
              </p:cNvPr>
              <p:cNvSpPr txBox="1">
                <a:spLocks/>
              </p:cNvSpPr>
              <p:nvPr/>
            </p:nvSpPr>
            <p:spPr>
              <a:xfrm>
                <a:off x="4494281" y="-1558670"/>
                <a:ext cx="6867015" cy="149884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Proxima Nova Rg" panose="02000506030000020004" pitchFamily="2" charset="0"/>
                  </a:rPr>
                  <a:t>Paper is made from trees grown in responsibly managed forests, where harvesting and planting is carefully planned to keep the forest healthy and full of life.</a:t>
                </a:r>
                <a:endParaRPr lang="en-US" sz="2400" b="0" dirty="0">
                  <a:solidFill>
                    <a:schemeClr val="bg1"/>
                  </a:solidFill>
                  <a:effectLst/>
                  <a:latin typeface="Proxima Nova Rg" panose="02000506030000020004" pitchFamily="2" charset="0"/>
                </a:endParaRPr>
              </a:p>
            </p:txBody>
          </p:sp>
        </p:grpSp>
        <p:pic>
          <p:nvPicPr>
            <p:cNvPr id="57" name="Picture 56">
              <a:extLst>
                <a:ext uri="{FF2B5EF4-FFF2-40B4-BE49-F238E27FC236}">
                  <a16:creationId xmlns:a16="http://schemas.microsoft.com/office/drawing/2014/main" id="{32F70AC5-5B1A-188B-78E6-7D45DDF20FD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31690" y="2948260"/>
              <a:ext cx="3579445" cy="1227037"/>
            </a:xfrm>
            <a:prstGeom prst="rect">
              <a:avLst/>
            </a:prstGeom>
          </p:spPr>
        </p:pic>
      </p:grpSp>
      <p:grpSp>
        <p:nvGrpSpPr>
          <p:cNvPr id="2" name="Group 1">
            <a:extLst>
              <a:ext uri="{FF2B5EF4-FFF2-40B4-BE49-F238E27FC236}">
                <a16:creationId xmlns:a16="http://schemas.microsoft.com/office/drawing/2014/main" id="{EA7F5642-2C22-AE14-CB10-83ADBC6F24E1}"/>
              </a:ext>
            </a:extLst>
          </p:cNvPr>
          <p:cNvGrpSpPr/>
          <p:nvPr/>
        </p:nvGrpSpPr>
        <p:grpSpPr>
          <a:xfrm>
            <a:off x="318837" y="3835147"/>
            <a:ext cx="11200545" cy="1769545"/>
            <a:chOff x="346431" y="2922376"/>
            <a:chExt cx="11200545" cy="1769545"/>
          </a:xfrm>
        </p:grpSpPr>
        <p:grpSp>
          <p:nvGrpSpPr>
            <p:cNvPr id="15" name="Group 14">
              <a:extLst>
                <a:ext uri="{FF2B5EF4-FFF2-40B4-BE49-F238E27FC236}">
                  <a16:creationId xmlns:a16="http://schemas.microsoft.com/office/drawing/2014/main" id="{E54E05BB-53DA-96B5-9418-0636E7463B7B}"/>
                </a:ext>
              </a:extLst>
            </p:cNvPr>
            <p:cNvGrpSpPr/>
            <p:nvPr/>
          </p:nvGrpSpPr>
          <p:grpSpPr>
            <a:xfrm>
              <a:off x="346431" y="2922376"/>
              <a:ext cx="11200545" cy="1769545"/>
              <a:chOff x="340181" y="-1707608"/>
              <a:chExt cx="11200545" cy="1769545"/>
            </a:xfrm>
          </p:grpSpPr>
          <p:grpSp>
            <p:nvGrpSpPr>
              <p:cNvPr id="17" name="Group 16">
                <a:extLst>
                  <a:ext uri="{FF2B5EF4-FFF2-40B4-BE49-F238E27FC236}">
                    <a16:creationId xmlns:a16="http://schemas.microsoft.com/office/drawing/2014/main" id="{BC104CEC-6B2A-BB24-2C64-1B24115B25B9}"/>
                  </a:ext>
                </a:extLst>
              </p:cNvPr>
              <p:cNvGrpSpPr/>
              <p:nvPr/>
            </p:nvGrpSpPr>
            <p:grpSpPr>
              <a:xfrm>
                <a:off x="340181" y="-1707608"/>
                <a:ext cx="11200545" cy="1769545"/>
                <a:chOff x="334959" y="1700808"/>
                <a:chExt cx="11200545" cy="1769545"/>
              </a:xfrm>
              <a:solidFill>
                <a:srgbClr val="FF9E1B"/>
              </a:solidFill>
            </p:grpSpPr>
            <p:sp>
              <p:nvSpPr>
                <p:cNvPr id="19" name="Snip and Round Single Corner of Rectangle 18">
                  <a:extLst>
                    <a:ext uri="{FF2B5EF4-FFF2-40B4-BE49-F238E27FC236}">
                      <a16:creationId xmlns:a16="http://schemas.microsoft.com/office/drawing/2014/main" id="{869771F8-E535-C759-C3C9-12ABA48E6E11}"/>
                    </a:ext>
                  </a:extLst>
                </p:cNvPr>
                <p:cNvSpPr/>
                <p:nvPr/>
              </p:nvSpPr>
              <p:spPr>
                <a:xfrm flipH="1">
                  <a:off x="334959" y="1700808"/>
                  <a:ext cx="11200545" cy="1769545"/>
                </a:xfrm>
                <a:prstGeom prst="snipRoundRect">
                  <a:avLst>
                    <a:gd name="adj1" fmla="val 0"/>
                    <a:gd name="adj2" fmla="val 16667"/>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42" name="Right Triangle 41">
                  <a:extLst>
                    <a:ext uri="{FF2B5EF4-FFF2-40B4-BE49-F238E27FC236}">
                      <a16:creationId xmlns:a16="http://schemas.microsoft.com/office/drawing/2014/main" id="{98B48AE2-7B0B-59A8-A6DB-52661C4E25E5}"/>
                    </a:ext>
                  </a:extLst>
                </p:cNvPr>
                <p:cNvSpPr/>
                <p:nvPr/>
              </p:nvSpPr>
              <p:spPr>
                <a:xfrm rot="16200000">
                  <a:off x="334385" y="1701382"/>
                  <a:ext cx="297875" cy="296728"/>
                </a:xfrm>
                <a:prstGeom prst="rtTriangle">
                  <a:avLst/>
                </a:prstGeom>
                <a:solidFill>
                  <a:srgbClr val="941C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18" name="Titolo 6">
                <a:extLst>
                  <a:ext uri="{FF2B5EF4-FFF2-40B4-BE49-F238E27FC236}">
                    <a16:creationId xmlns:a16="http://schemas.microsoft.com/office/drawing/2014/main" id="{ED659A1D-A974-C398-F208-E5EFE3C9D879}"/>
                  </a:ext>
                </a:extLst>
              </p:cNvPr>
              <p:cNvSpPr txBox="1">
                <a:spLocks/>
              </p:cNvSpPr>
              <p:nvPr/>
            </p:nvSpPr>
            <p:spPr>
              <a:xfrm>
                <a:off x="4486141" y="-1223917"/>
                <a:ext cx="6545248"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Proxima Nova Rg" panose="02000506030000020004" pitchFamily="2" charset="0"/>
                  </a:rPr>
                  <a:t>Paper is biodegradable and can be recycled up to 7 times.</a:t>
                </a:r>
                <a:r>
                  <a:rPr lang="en-US" sz="2400" b="0" dirty="0">
                    <a:solidFill>
                      <a:schemeClr val="bg1"/>
                    </a:solidFill>
                    <a:effectLst/>
                    <a:latin typeface="Proxima Nova Rg" panose="02000506030000020004" pitchFamily="2" charset="0"/>
                  </a:rPr>
                  <a:t>​</a:t>
                </a:r>
              </a:p>
            </p:txBody>
          </p:sp>
        </p:grpSp>
        <p:pic>
          <p:nvPicPr>
            <p:cNvPr id="16" name="Picture 15">
              <a:extLst>
                <a:ext uri="{FF2B5EF4-FFF2-40B4-BE49-F238E27FC236}">
                  <a16:creationId xmlns:a16="http://schemas.microsoft.com/office/drawing/2014/main" id="{FF700534-8B0E-9DF3-4C19-3F02FD6751E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159"/>
            <a:stretch/>
          </p:blipFill>
          <p:spPr>
            <a:xfrm>
              <a:off x="637293" y="3274495"/>
              <a:ext cx="3533331" cy="1246563"/>
            </a:xfrm>
            <a:prstGeom prst="rect">
              <a:avLst/>
            </a:prstGeom>
            <a:ln>
              <a:noFill/>
            </a:ln>
          </p:spPr>
        </p:pic>
      </p:grpSp>
      <p:grpSp>
        <p:nvGrpSpPr>
          <p:cNvPr id="55" name="Group 54">
            <a:extLst>
              <a:ext uri="{FF2B5EF4-FFF2-40B4-BE49-F238E27FC236}">
                <a16:creationId xmlns:a16="http://schemas.microsoft.com/office/drawing/2014/main" id="{923F4E6E-E6F2-8066-468A-23DCC008E9FC}"/>
              </a:ext>
            </a:extLst>
          </p:cNvPr>
          <p:cNvGrpSpPr/>
          <p:nvPr/>
        </p:nvGrpSpPr>
        <p:grpSpPr>
          <a:xfrm>
            <a:off x="317644" y="4379071"/>
            <a:ext cx="11202930" cy="1769545"/>
            <a:chOff x="320789" y="3238848"/>
            <a:chExt cx="11202930" cy="1769545"/>
          </a:xfrm>
        </p:grpSpPr>
        <p:grpSp>
          <p:nvGrpSpPr>
            <p:cNvPr id="37" name="Group 36">
              <a:extLst>
                <a:ext uri="{FF2B5EF4-FFF2-40B4-BE49-F238E27FC236}">
                  <a16:creationId xmlns:a16="http://schemas.microsoft.com/office/drawing/2014/main" id="{D89CC2C0-74B8-E9C4-D86E-CA1741D6566B}"/>
                </a:ext>
              </a:extLst>
            </p:cNvPr>
            <p:cNvGrpSpPr/>
            <p:nvPr/>
          </p:nvGrpSpPr>
          <p:grpSpPr>
            <a:xfrm>
              <a:off x="320789" y="3238848"/>
              <a:ext cx="11202930" cy="1769545"/>
              <a:chOff x="326221" y="-1707608"/>
              <a:chExt cx="11202930" cy="1769545"/>
            </a:xfrm>
          </p:grpSpPr>
          <p:grpSp>
            <p:nvGrpSpPr>
              <p:cNvPr id="38" name="Group 37">
                <a:extLst>
                  <a:ext uri="{FF2B5EF4-FFF2-40B4-BE49-F238E27FC236}">
                    <a16:creationId xmlns:a16="http://schemas.microsoft.com/office/drawing/2014/main" id="{7E4174C5-229A-CA08-CA35-2B2BEEF69828}"/>
                  </a:ext>
                </a:extLst>
              </p:cNvPr>
              <p:cNvGrpSpPr/>
              <p:nvPr/>
            </p:nvGrpSpPr>
            <p:grpSpPr>
              <a:xfrm>
                <a:off x="326221" y="-1707608"/>
                <a:ext cx="11202930" cy="1769545"/>
                <a:chOff x="320999" y="1700808"/>
                <a:chExt cx="11202930" cy="1769545"/>
              </a:xfrm>
              <a:solidFill>
                <a:srgbClr val="FF9E1B"/>
              </a:solidFill>
            </p:grpSpPr>
            <p:sp>
              <p:nvSpPr>
                <p:cNvPr id="40" name="Snip and Round Single Corner of Rectangle 39">
                  <a:extLst>
                    <a:ext uri="{FF2B5EF4-FFF2-40B4-BE49-F238E27FC236}">
                      <a16:creationId xmlns:a16="http://schemas.microsoft.com/office/drawing/2014/main" id="{848AFCFC-B64F-623F-A74B-A7AA13D9FD20}"/>
                    </a:ext>
                  </a:extLst>
                </p:cNvPr>
                <p:cNvSpPr/>
                <p:nvPr/>
              </p:nvSpPr>
              <p:spPr>
                <a:xfrm flipH="1">
                  <a:off x="323384" y="1700808"/>
                  <a:ext cx="11200545" cy="1769545"/>
                </a:xfrm>
                <a:prstGeom prst="snipRoundRect">
                  <a:avLst>
                    <a:gd name="adj1" fmla="val 0"/>
                    <a:gd name="adj2" fmla="val 16667"/>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sp>
              <p:nvSpPr>
                <p:cNvPr id="41" name="Right Triangle 40">
                  <a:extLst>
                    <a:ext uri="{FF2B5EF4-FFF2-40B4-BE49-F238E27FC236}">
                      <a16:creationId xmlns:a16="http://schemas.microsoft.com/office/drawing/2014/main" id="{F3F911A1-9A08-7C00-C38F-A8835AA68EC2}"/>
                    </a:ext>
                  </a:extLst>
                </p:cNvPr>
                <p:cNvSpPr/>
                <p:nvPr/>
              </p:nvSpPr>
              <p:spPr>
                <a:xfrm rot="16200000">
                  <a:off x="320425" y="1701382"/>
                  <a:ext cx="297875" cy="296728"/>
                </a:xfrm>
                <a:prstGeom prst="rtTriangle">
                  <a:avLst/>
                </a:prstGeom>
                <a:solidFill>
                  <a:srgbClr val="0053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Rg" panose="02000506030000020004" pitchFamily="2" charset="0"/>
                  </a:endParaRPr>
                </a:p>
              </p:txBody>
            </p:sp>
          </p:grpSp>
          <p:sp>
            <p:nvSpPr>
              <p:cNvPr id="39" name="Titolo 6">
                <a:extLst>
                  <a:ext uri="{FF2B5EF4-FFF2-40B4-BE49-F238E27FC236}">
                    <a16:creationId xmlns:a16="http://schemas.microsoft.com/office/drawing/2014/main" id="{452DB81A-877B-A223-51D4-2F6EC89F9DF9}"/>
                  </a:ext>
                </a:extLst>
              </p:cNvPr>
              <p:cNvSpPr txBox="1">
                <a:spLocks/>
              </p:cNvSpPr>
              <p:nvPr/>
            </p:nvSpPr>
            <p:spPr>
              <a:xfrm>
                <a:off x="4490707" y="-1177881"/>
                <a:ext cx="6493267" cy="85599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Proxima Nova Rg" panose="02000506030000020004" pitchFamily="2" charset="0"/>
                  </a:rPr>
                  <a:t>In Europe, 79% of paper and 83% of cardboard packaging is recycled.</a:t>
                </a:r>
                <a:endParaRPr lang="en-US" sz="2400" b="0" dirty="0">
                  <a:solidFill>
                    <a:schemeClr val="bg1"/>
                  </a:solidFill>
                  <a:effectLst/>
                  <a:latin typeface="Proxima Nova Rg" panose="02000506030000020004" pitchFamily="2" charset="0"/>
                </a:endParaRPr>
              </a:p>
            </p:txBody>
          </p:sp>
        </p:grpSp>
        <p:pic>
          <p:nvPicPr>
            <p:cNvPr id="46" name="Picture 45">
              <a:extLst>
                <a:ext uri="{FF2B5EF4-FFF2-40B4-BE49-F238E27FC236}">
                  <a16:creationId xmlns:a16="http://schemas.microsoft.com/office/drawing/2014/main" id="{9EBE6A93-10DE-ED04-C34C-7AE7996FAC4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31477" y="3589340"/>
              <a:ext cx="3579445" cy="1227037"/>
            </a:xfrm>
            <a:prstGeom prst="rect">
              <a:avLst/>
            </a:prstGeom>
          </p:spPr>
        </p:pic>
      </p:grpSp>
    </p:spTree>
    <p:extLst>
      <p:ext uri="{BB962C8B-B14F-4D97-AF65-F5344CB8AC3E}">
        <p14:creationId xmlns:p14="http://schemas.microsoft.com/office/powerpoint/2010/main" val="350346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ppt_x"/>
                                          </p:val>
                                        </p:tav>
                                        <p:tav tm="100000">
                                          <p:val>
                                            <p:strVal val="#ppt_x"/>
                                          </p:val>
                                        </p:tav>
                                      </p:tavLst>
                                    </p:anim>
                                    <p:anim calcmode="lin" valueType="num">
                                      <p:cBhvr additive="base">
                                        <p:cTn id="2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pic>
        <p:nvPicPr>
          <p:cNvPr id="3" name="Picture Placeholder 14">
            <a:extLst>
              <a:ext uri="{FF2B5EF4-FFF2-40B4-BE49-F238E27FC236}">
                <a16:creationId xmlns:a16="http://schemas.microsoft.com/office/drawing/2014/main" id="{F7454A46-C8A4-8944-007D-FD5F2DCBFE61}"/>
              </a:ext>
            </a:extLst>
          </p:cNvPr>
          <p:cNvPicPr>
            <a:picLocks noChangeAspect="1"/>
          </p:cNvPicPr>
          <p:nvPr/>
        </p:nvPicPr>
        <p:blipFill>
          <a:blip r:embed="rId3" cstate="screen">
            <a:extLst>
              <a:ext uri="{28A0092B-C50C-407E-A947-70E740481C1C}">
                <a14:useLocalDpi xmlns:a14="http://schemas.microsoft.com/office/drawing/2010/main"/>
              </a:ext>
            </a:extLst>
          </a:blip>
          <a:srcRect l="-50" t="-1833" r="-43106"/>
          <a:stretch>
            <a:fillRect/>
          </a:stretch>
        </p:blipFill>
        <p:spPr>
          <a:xfrm>
            <a:off x="7532971" y="-1031782"/>
            <a:ext cx="8246718" cy="8246718"/>
          </a:xfrm>
          <a:prstGeom prst="ellipse">
            <a:avLst/>
          </a:prstGeom>
        </p:spPr>
      </p:pic>
      <p:sp>
        <p:nvSpPr>
          <p:cNvPr id="7" name="Titolo 6">
            <a:extLst>
              <a:ext uri="{FF2B5EF4-FFF2-40B4-BE49-F238E27FC236}">
                <a16:creationId xmlns:a16="http://schemas.microsoft.com/office/drawing/2014/main" id="{8E6791B4-49B3-2613-4058-9BDC5958E507}"/>
              </a:ext>
            </a:extLst>
          </p:cNvPr>
          <p:cNvSpPr>
            <a:spLocks noGrp="1"/>
          </p:cNvSpPr>
          <p:nvPr>
            <p:ph type="title"/>
          </p:nvPr>
        </p:nvSpPr>
        <p:spPr>
          <a:xfrm>
            <a:off x="335360" y="764704"/>
            <a:ext cx="8719589" cy="936104"/>
          </a:xfrm>
        </p:spPr>
        <p:txBody>
          <a:bodyPr/>
          <a:lstStyle/>
          <a:p>
            <a:r>
              <a:rPr lang="it-IT" b="1" dirty="0"/>
              <a:t>The Eco-Shelter Challenge</a:t>
            </a:r>
          </a:p>
        </p:txBody>
      </p:sp>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8</a:t>
            </a:fld>
            <a:endParaRPr lang="fr-FR" dirty="0"/>
          </a:p>
        </p:txBody>
      </p:sp>
      <p:sp>
        <p:nvSpPr>
          <p:cNvPr id="2" name="Segnaposto contenuto 8">
            <a:extLst>
              <a:ext uri="{FF2B5EF4-FFF2-40B4-BE49-F238E27FC236}">
                <a16:creationId xmlns:a16="http://schemas.microsoft.com/office/drawing/2014/main" id="{FE8C39A5-7688-4164-72F3-699BDB257CF9}"/>
              </a:ext>
            </a:extLst>
          </p:cNvPr>
          <p:cNvSpPr txBox="1">
            <a:spLocks/>
          </p:cNvSpPr>
          <p:nvPr/>
        </p:nvSpPr>
        <p:spPr>
          <a:xfrm>
            <a:off x="300038" y="1893725"/>
            <a:ext cx="5761037" cy="3870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10000"/>
              </a:lnSpc>
              <a:buNone/>
            </a:pPr>
            <a:r>
              <a:rPr lang="en-GB" dirty="0">
                <a:solidFill>
                  <a:srgbClr val="000000"/>
                </a:solidFill>
                <a:ea typeface="+mn-lt"/>
                <a:cs typeface="+mn-lt"/>
              </a:rPr>
              <a:t>What is an eco-shelter?</a:t>
            </a:r>
            <a:endParaRPr lang="en-US" dirty="0">
              <a:solidFill>
                <a:srgbClr val="000000"/>
              </a:solidFill>
              <a:ea typeface="+mn-lt"/>
              <a:cs typeface="+mn-lt"/>
            </a:endParaRPr>
          </a:p>
          <a:p>
            <a:pPr marL="0">
              <a:lnSpc>
                <a:spcPct val="110000"/>
              </a:lnSpc>
              <a:buNone/>
            </a:pPr>
            <a:endParaRPr lang="en-GB" dirty="0">
              <a:solidFill>
                <a:srgbClr val="000000"/>
              </a:solidFill>
              <a:ea typeface="+mn-lt"/>
              <a:cs typeface="+mn-lt"/>
            </a:endParaRPr>
          </a:p>
          <a:p>
            <a:pPr marL="0">
              <a:lnSpc>
                <a:spcPct val="110000"/>
              </a:lnSpc>
              <a:buNone/>
            </a:pPr>
            <a:r>
              <a:rPr lang="en-GB" dirty="0">
                <a:solidFill>
                  <a:srgbClr val="000000"/>
                </a:solidFill>
                <a:ea typeface="+mn-lt"/>
                <a:cs typeface="+mn-lt"/>
              </a:rPr>
              <a:t>An eco-shelter is a kind of building or structure that is:</a:t>
            </a:r>
          </a:p>
          <a:p>
            <a:pPr marL="0">
              <a:lnSpc>
                <a:spcPct val="110000"/>
              </a:lnSpc>
              <a:buNone/>
            </a:pPr>
            <a:endParaRPr lang="en-GB" dirty="0">
              <a:solidFill>
                <a:srgbClr val="000000"/>
              </a:solidFill>
              <a:ea typeface="+mn-lt"/>
              <a:cs typeface="+mn-lt"/>
            </a:endParaRPr>
          </a:p>
          <a:p>
            <a:pPr>
              <a:lnSpc>
                <a:spcPct val="110000"/>
              </a:lnSpc>
              <a:buSzPct val="80000"/>
              <a:buFont typeface="System Font Regular"/>
              <a:buChar char="✅"/>
            </a:pPr>
            <a:r>
              <a:rPr lang="en-GB" dirty="0">
                <a:solidFill>
                  <a:srgbClr val="000000"/>
                </a:solidFill>
                <a:ea typeface="+mn-lt"/>
                <a:cs typeface="+mn-lt"/>
              </a:rPr>
              <a:t>Kind to the environment</a:t>
            </a:r>
          </a:p>
          <a:p>
            <a:pPr>
              <a:lnSpc>
                <a:spcPct val="110000"/>
              </a:lnSpc>
              <a:buSzPct val="80000"/>
              <a:buFont typeface="System Font Regular"/>
              <a:buChar char="✅"/>
            </a:pPr>
            <a:r>
              <a:rPr lang="en-GB" dirty="0">
                <a:solidFill>
                  <a:srgbClr val="000000"/>
                </a:solidFill>
                <a:ea typeface="+mn-lt"/>
                <a:cs typeface="+mn-lt"/>
              </a:rPr>
              <a:t>Made from natural or recycled materials</a:t>
            </a:r>
          </a:p>
          <a:p>
            <a:pPr>
              <a:lnSpc>
                <a:spcPct val="110000"/>
              </a:lnSpc>
              <a:buSzPct val="80000"/>
              <a:buFont typeface="System Font Regular"/>
              <a:buChar char="✅"/>
            </a:pPr>
            <a:r>
              <a:rPr lang="en-GB" dirty="0">
                <a:solidFill>
                  <a:srgbClr val="000000"/>
                </a:solidFill>
                <a:ea typeface="+mn-lt"/>
                <a:cs typeface="+mn-lt"/>
              </a:rPr>
              <a:t>Designed to last and to protect people, animals, or supplies</a:t>
            </a:r>
            <a:endParaRPr lang="en-US" dirty="0">
              <a:solidFill>
                <a:srgbClr val="000000"/>
              </a:solidFill>
              <a:ea typeface="+mn-lt"/>
              <a:cs typeface="+mn-lt"/>
            </a:endParaRPr>
          </a:p>
        </p:txBody>
      </p:sp>
    </p:spTree>
    <p:extLst>
      <p:ext uri="{BB962C8B-B14F-4D97-AF65-F5344CB8AC3E}">
        <p14:creationId xmlns:p14="http://schemas.microsoft.com/office/powerpoint/2010/main" val="262185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9D26A-6666-711B-9AD0-B6A23FBC2AF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44C1C7D4-3CF3-6ADB-750C-FE94453B0BA4}"/>
              </a:ext>
            </a:extLst>
          </p:cNvPr>
          <p:cNvSpPr>
            <a:spLocks noGrp="1"/>
          </p:cNvSpPr>
          <p:nvPr>
            <p:ph type="title"/>
          </p:nvPr>
        </p:nvSpPr>
        <p:spPr>
          <a:xfrm>
            <a:off x="335360" y="764704"/>
            <a:ext cx="8719589" cy="936104"/>
          </a:xfrm>
        </p:spPr>
        <p:txBody>
          <a:bodyPr/>
          <a:lstStyle/>
          <a:p>
            <a:r>
              <a:rPr lang="it-IT" b="1" dirty="0"/>
              <a:t>The Eco-Shelter Challenge</a:t>
            </a:r>
          </a:p>
        </p:txBody>
      </p:sp>
      <p:sp>
        <p:nvSpPr>
          <p:cNvPr id="4" name="Segnaposto piè di pagina 3">
            <a:extLst>
              <a:ext uri="{FF2B5EF4-FFF2-40B4-BE49-F238E27FC236}">
                <a16:creationId xmlns:a16="http://schemas.microsoft.com/office/drawing/2014/main" id="{C3F929E3-36FC-C7F7-F23A-8F7A58995DD9}"/>
              </a:ext>
            </a:extLst>
          </p:cNvPr>
          <p:cNvSpPr>
            <a:spLocks noGrp="1"/>
          </p:cNvSpPr>
          <p:nvPr>
            <p:ph type="ftr" sz="quarter" idx="11"/>
          </p:nvPr>
        </p:nvSpPr>
        <p:spPr/>
        <p:txBody>
          <a:bodyPr/>
          <a:lstStyle/>
          <a:p>
            <a:r>
              <a:rPr lang="en-US" dirty="0"/>
              <a:t>REY® is a registered brand of </a:t>
            </a:r>
            <a:r>
              <a:rPr lang="en-US" dirty="0" err="1"/>
              <a:t>Sylvamo</a:t>
            </a:r>
            <a:r>
              <a:rPr lang="en-US" dirty="0"/>
              <a:t>® Corporation - All rights reserved</a:t>
            </a:r>
          </a:p>
        </p:txBody>
      </p:sp>
      <p:sp>
        <p:nvSpPr>
          <p:cNvPr id="5" name="Segnaposto data 4">
            <a:extLst>
              <a:ext uri="{FF2B5EF4-FFF2-40B4-BE49-F238E27FC236}">
                <a16:creationId xmlns:a16="http://schemas.microsoft.com/office/drawing/2014/main" id="{F489CB0B-894A-4E03-FF6B-5E81FBA31603}"/>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54CC015C-4995-8EF7-055D-26C5902C8BC4}"/>
              </a:ext>
            </a:extLst>
          </p:cNvPr>
          <p:cNvSpPr>
            <a:spLocks noGrp="1"/>
          </p:cNvSpPr>
          <p:nvPr>
            <p:ph type="sldNum" sz="quarter" idx="12"/>
          </p:nvPr>
        </p:nvSpPr>
        <p:spPr/>
        <p:txBody>
          <a:bodyPr/>
          <a:lstStyle/>
          <a:p>
            <a:fld id="{3686A617-C4D3-4D9A-8A46-533505A69CB9}" type="slidenum">
              <a:rPr lang="fr-FR" smtClean="0"/>
              <a:pPr/>
              <a:t>9</a:t>
            </a:fld>
            <a:endParaRPr lang="fr-FR" dirty="0"/>
          </a:p>
        </p:txBody>
      </p:sp>
      <p:sp>
        <p:nvSpPr>
          <p:cNvPr id="2" name="Segnaposto contenuto 8">
            <a:extLst>
              <a:ext uri="{FF2B5EF4-FFF2-40B4-BE49-F238E27FC236}">
                <a16:creationId xmlns:a16="http://schemas.microsoft.com/office/drawing/2014/main" id="{0F8FBB74-C77A-BE4E-12BC-C65056FA2455}"/>
              </a:ext>
            </a:extLst>
          </p:cNvPr>
          <p:cNvSpPr txBox="1">
            <a:spLocks/>
          </p:cNvSpPr>
          <p:nvPr/>
        </p:nvSpPr>
        <p:spPr>
          <a:xfrm>
            <a:off x="300038" y="1893726"/>
            <a:ext cx="11398903" cy="46634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10000"/>
              </a:lnSpc>
              <a:buNone/>
            </a:pPr>
            <a:r>
              <a:rPr lang="en-GB" sz="2200" dirty="0">
                <a:solidFill>
                  <a:srgbClr val="000000"/>
                </a:solidFill>
                <a:ea typeface="+mn-lt"/>
                <a:cs typeface="+mn-lt"/>
              </a:rPr>
              <a:t>Why do eco-shelters matter?</a:t>
            </a:r>
          </a:p>
        </p:txBody>
      </p:sp>
      <p:sp>
        <p:nvSpPr>
          <p:cNvPr id="10" name="Segnaposto contenuto 8">
            <a:extLst>
              <a:ext uri="{FF2B5EF4-FFF2-40B4-BE49-F238E27FC236}">
                <a16:creationId xmlns:a16="http://schemas.microsoft.com/office/drawing/2014/main" id="{F9DC5358-341F-99F6-DB46-CFB8B0055D05}"/>
              </a:ext>
            </a:extLst>
          </p:cNvPr>
          <p:cNvSpPr txBox="1">
            <a:spLocks/>
          </p:cNvSpPr>
          <p:nvPr/>
        </p:nvSpPr>
        <p:spPr>
          <a:xfrm>
            <a:off x="300035" y="5492033"/>
            <a:ext cx="11398903" cy="46634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10000"/>
              </a:lnSpc>
              <a:buNone/>
            </a:pPr>
            <a:r>
              <a:rPr lang="en-GB" sz="2200" dirty="0">
                <a:solidFill>
                  <a:srgbClr val="000000"/>
                </a:solidFill>
                <a:latin typeface="Proxima Nova Rg"/>
                <a:ea typeface="+mn-lt"/>
                <a:cs typeface="+mn-lt"/>
              </a:rPr>
              <a:t>Eco-shelters use smart design to </a:t>
            </a:r>
            <a:r>
              <a:rPr lang="en-GB" sz="2200" b="1" dirty="0">
                <a:solidFill>
                  <a:srgbClr val="000000"/>
                </a:solidFill>
                <a:latin typeface="Proxima Nova Rg"/>
                <a:ea typeface="+mn-lt"/>
                <a:cs typeface="+mn-lt"/>
              </a:rPr>
              <a:t>solve real problems</a:t>
            </a:r>
            <a:r>
              <a:rPr lang="en-GB" sz="2200" dirty="0">
                <a:solidFill>
                  <a:srgbClr val="000000"/>
                </a:solidFill>
                <a:latin typeface="Proxima Nova Rg"/>
                <a:ea typeface="+mn-lt"/>
                <a:cs typeface="+mn-lt"/>
              </a:rPr>
              <a:t> – without wasting resources.</a:t>
            </a:r>
          </a:p>
        </p:txBody>
      </p:sp>
      <p:grpSp>
        <p:nvGrpSpPr>
          <p:cNvPr id="19" name="Group 18">
            <a:extLst>
              <a:ext uri="{FF2B5EF4-FFF2-40B4-BE49-F238E27FC236}">
                <a16:creationId xmlns:a16="http://schemas.microsoft.com/office/drawing/2014/main" id="{61C57685-91C5-9514-255A-0605A2E8CC8A}"/>
              </a:ext>
            </a:extLst>
          </p:cNvPr>
          <p:cNvGrpSpPr/>
          <p:nvPr/>
        </p:nvGrpSpPr>
        <p:grpSpPr>
          <a:xfrm>
            <a:off x="300036" y="2682238"/>
            <a:ext cx="11937067" cy="613974"/>
            <a:chOff x="300036" y="2682238"/>
            <a:chExt cx="11937067" cy="613974"/>
          </a:xfrm>
        </p:grpSpPr>
        <p:sp>
          <p:nvSpPr>
            <p:cNvPr id="9" name="Segnaposto contenuto 8">
              <a:extLst>
                <a:ext uri="{FF2B5EF4-FFF2-40B4-BE49-F238E27FC236}">
                  <a16:creationId xmlns:a16="http://schemas.microsoft.com/office/drawing/2014/main" id="{5248640A-6E7B-CA7E-40A8-4DD0CE016364}"/>
                </a:ext>
              </a:extLst>
            </p:cNvPr>
            <p:cNvSpPr txBox="1">
              <a:spLocks/>
            </p:cNvSpPr>
            <p:nvPr/>
          </p:nvSpPr>
          <p:spPr>
            <a:xfrm>
              <a:off x="838200" y="2682238"/>
              <a:ext cx="11398903" cy="613974"/>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2200" dirty="0">
                  <a:solidFill>
                    <a:srgbClr val="000000"/>
                  </a:solidFill>
                  <a:ea typeface="+mn-lt"/>
                  <a:cs typeface="+mn-lt"/>
                </a:rPr>
                <a:t>Eco-shelters can help protect people, animals, plants and resources.</a:t>
              </a:r>
              <a:endParaRPr lang="en-US" sz="2200" dirty="0">
                <a:solidFill>
                  <a:srgbClr val="000000"/>
                </a:solidFill>
                <a:ea typeface="+mn-lt"/>
                <a:cs typeface="+mn-lt"/>
              </a:endParaRPr>
            </a:p>
          </p:txBody>
        </p:sp>
        <p:sp>
          <p:nvSpPr>
            <p:cNvPr id="11" name="Segnaposto contenuto 8">
              <a:extLst>
                <a:ext uri="{FF2B5EF4-FFF2-40B4-BE49-F238E27FC236}">
                  <a16:creationId xmlns:a16="http://schemas.microsoft.com/office/drawing/2014/main" id="{74A6A4F3-74D4-1BE5-F428-D8CCD309D853}"/>
                </a:ext>
              </a:extLst>
            </p:cNvPr>
            <p:cNvSpPr txBox="1">
              <a:spLocks/>
            </p:cNvSpPr>
            <p:nvPr/>
          </p:nvSpPr>
          <p:spPr>
            <a:xfrm>
              <a:off x="300036" y="2682238"/>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solidFill>
                    <a:srgbClr val="000000"/>
                  </a:solidFill>
                  <a:ea typeface="+mn-lt"/>
                  <a:cs typeface="+mn-lt"/>
                </a:rPr>
                <a:t>🌦️</a:t>
              </a:r>
            </a:p>
          </p:txBody>
        </p:sp>
      </p:grpSp>
      <p:grpSp>
        <p:nvGrpSpPr>
          <p:cNvPr id="20" name="Group 19">
            <a:extLst>
              <a:ext uri="{FF2B5EF4-FFF2-40B4-BE49-F238E27FC236}">
                <a16:creationId xmlns:a16="http://schemas.microsoft.com/office/drawing/2014/main" id="{274C27D4-1EBF-980B-6D5F-ADD2777B8F8F}"/>
              </a:ext>
            </a:extLst>
          </p:cNvPr>
          <p:cNvGrpSpPr/>
          <p:nvPr/>
        </p:nvGrpSpPr>
        <p:grpSpPr>
          <a:xfrm>
            <a:off x="300038" y="3476247"/>
            <a:ext cx="11937064" cy="955077"/>
            <a:chOff x="300038" y="3476247"/>
            <a:chExt cx="11937064" cy="955077"/>
          </a:xfrm>
        </p:grpSpPr>
        <p:sp>
          <p:nvSpPr>
            <p:cNvPr id="13" name="Segnaposto contenuto 8">
              <a:extLst>
                <a:ext uri="{FF2B5EF4-FFF2-40B4-BE49-F238E27FC236}">
                  <a16:creationId xmlns:a16="http://schemas.microsoft.com/office/drawing/2014/main" id="{74CEC2AC-6C99-E6A9-F9EB-7A3880F40400}"/>
                </a:ext>
              </a:extLst>
            </p:cNvPr>
            <p:cNvSpPr txBox="1">
              <a:spLocks/>
            </p:cNvSpPr>
            <p:nvPr/>
          </p:nvSpPr>
          <p:spPr>
            <a:xfrm>
              <a:off x="300038" y="3476247"/>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solidFill>
                    <a:srgbClr val="000000"/>
                  </a:solidFill>
                  <a:ea typeface="+mn-lt"/>
                  <a:cs typeface="+mn-lt"/>
                </a:rPr>
                <a:t>🌀</a:t>
              </a:r>
            </a:p>
          </p:txBody>
        </p:sp>
        <p:sp>
          <p:nvSpPr>
            <p:cNvPr id="17" name="Segnaposto contenuto 8">
              <a:extLst>
                <a:ext uri="{FF2B5EF4-FFF2-40B4-BE49-F238E27FC236}">
                  <a16:creationId xmlns:a16="http://schemas.microsoft.com/office/drawing/2014/main" id="{A1530B57-9FFC-189F-4A45-D8B5022C3D91}"/>
                </a:ext>
              </a:extLst>
            </p:cNvPr>
            <p:cNvSpPr txBox="1">
              <a:spLocks/>
            </p:cNvSpPr>
            <p:nvPr/>
          </p:nvSpPr>
          <p:spPr>
            <a:xfrm>
              <a:off x="838199" y="3509765"/>
              <a:ext cx="11398903" cy="921559"/>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2200" dirty="0">
                  <a:solidFill>
                    <a:srgbClr val="000000"/>
                  </a:solidFill>
                  <a:ea typeface="+mn-lt"/>
                  <a:cs typeface="+mn-lt"/>
                </a:rPr>
                <a:t>They’re often used in emergencies as a temporary shelter when people lose their homes because of storms or earthquakes.</a:t>
              </a:r>
              <a:endParaRPr lang="en-US" sz="2200" dirty="0">
                <a:solidFill>
                  <a:srgbClr val="000000"/>
                </a:solidFill>
                <a:ea typeface="+mn-lt"/>
                <a:cs typeface="+mn-lt"/>
              </a:endParaRPr>
            </a:p>
          </p:txBody>
        </p:sp>
      </p:grpSp>
      <p:grpSp>
        <p:nvGrpSpPr>
          <p:cNvPr id="3" name="Group 2">
            <a:extLst>
              <a:ext uri="{FF2B5EF4-FFF2-40B4-BE49-F238E27FC236}">
                <a16:creationId xmlns:a16="http://schemas.microsoft.com/office/drawing/2014/main" id="{02CE3C71-307C-1466-6F61-CBB3E697EB78}"/>
              </a:ext>
            </a:extLst>
          </p:cNvPr>
          <p:cNvGrpSpPr/>
          <p:nvPr/>
        </p:nvGrpSpPr>
        <p:grpSpPr>
          <a:xfrm>
            <a:off x="300035" y="4580302"/>
            <a:ext cx="11938900" cy="570620"/>
            <a:chOff x="300035" y="4580302"/>
            <a:chExt cx="11938900" cy="570620"/>
          </a:xfrm>
        </p:grpSpPr>
        <p:sp>
          <p:nvSpPr>
            <p:cNvPr id="14" name="Segnaposto contenuto 8">
              <a:extLst>
                <a:ext uri="{FF2B5EF4-FFF2-40B4-BE49-F238E27FC236}">
                  <a16:creationId xmlns:a16="http://schemas.microsoft.com/office/drawing/2014/main" id="{994958E9-238B-F2F5-38D0-AF9D7F081A20}"/>
                </a:ext>
              </a:extLst>
            </p:cNvPr>
            <p:cNvSpPr txBox="1">
              <a:spLocks/>
            </p:cNvSpPr>
            <p:nvPr/>
          </p:nvSpPr>
          <p:spPr>
            <a:xfrm>
              <a:off x="300035" y="4580302"/>
              <a:ext cx="910199"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3200" dirty="0">
                  <a:solidFill>
                    <a:srgbClr val="000000"/>
                  </a:solidFill>
                  <a:ea typeface="+mn-lt"/>
                  <a:cs typeface="+mn-lt"/>
                </a:rPr>
                <a:t>🌍</a:t>
              </a:r>
            </a:p>
          </p:txBody>
        </p:sp>
        <p:sp>
          <p:nvSpPr>
            <p:cNvPr id="18" name="Segnaposto contenuto 8">
              <a:extLst>
                <a:ext uri="{FF2B5EF4-FFF2-40B4-BE49-F238E27FC236}">
                  <a16:creationId xmlns:a16="http://schemas.microsoft.com/office/drawing/2014/main" id="{C0ADE522-B414-BDBF-68D5-FAC6C6E8B2B8}"/>
                </a:ext>
              </a:extLst>
            </p:cNvPr>
            <p:cNvSpPr txBox="1">
              <a:spLocks/>
            </p:cNvSpPr>
            <p:nvPr/>
          </p:nvSpPr>
          <p:spPr>
            <a:xfrm>
              <a:off x="840032" y="4684577"/>
              <a:ext cx="11398903" cy="466345"/>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Proxima Nova Rg" panose="02000506030000020004" pitchFamily="2"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Proxima Nova Rg" panose="02000506030000020004" pitchFamily="2"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Proxima Nova Rg" panose="02000506030000020004" pitchFamily="2"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Proxima Nova Rg" panose="02000506030000020004" pitchFamily="2"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Proxima Nova Rg"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None/>
              </a:pPr>
              <a:r>
                <a:rPr lang="en-GB" sz="2200" dirty="0">
                  <a:solidFill>
                    <a:srgbClr val="000000"/>
                  </a:solidFill>
                  <a:ea typeface="+mn-lt"/>
                  <a:cs typeface="+mn-lt"/>
                </a:rPr>
                <a:t>They help people live in a way that causes minimal harm to the environment</a:t>
              </a:r>
              <a:endParaRPr lang="en-US" sz="2200" dirty="0">
                <a:solidFill>
                  <a:srgbClr val="000000"/>
                </a:solidFill>
                <a:ea typeface="+mn-lt"/>
                <a:cs typeface="+mn-lt"/>
              </a:endParaRPr>
            </a:p>
          </p:txBody>
        </p:sp>
      </p:grpSp>
    </p:spTree>
    <p:extLst>
      <p:ext uri="{BB962C8B-B14F-4D97-AF65-F5344CB8AC3E}">
        <p14:creationId xmlns:p14="http://schemas.microsoft.com/office/powerpoint/2010/main" val="556038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09D206-45A7-4FC0-A8C1-6E25F49F3349}">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768FB4-23F1-4A7E-AEE5-9BA6B403FC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2672</TotalTime>
  <Words>2201</Words>
  <Application>Microsoft Macintosh PowerPoint</Application>
  <PresentationFormat>Widescreen</PresentationFormat>
  <Paragraphs>222</Paragraphs>
  <Slides>19</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Proxima Nova Rg</vt:lpstr>
      <vt:lpstr>Arial</vt:lpstr>
      <vt:lpstr>Calibri</vt:lpstr>
      <vt:lpstr>System Font Regular</vt:lpstr>
      <vt:lpstr>Wingdings</vt:lpstr>
      <vt:lpstr>Thème Office</vt:lpstr>
      <vt:lpstr>Paper Power</vt:lpstr>
      <vt:lpstr>Paper is everywhere</vt:lpstr>
      <vt:lpstr>Terrific trees!</vt:lpstr>
      <vt:lpstr>Paper forests in Europe</vt:lpstr>
      <vt:lpstr>Paper forests in Europe</vt:lpstr>
      <vt:lpstr>Look out for these logos!</vt:lpstr>
      <vt:lpstr>Paper – the facts!</vt:lpstr>
      <vt:lpstr>The Eco-Shelter Challenge</vt:lpstr>
      <vt:lpstr>The Eco-Shelter Challenge</vt:lpstr>
      <vt:lpstr>The Eco-Shelter Challenge</vt:lpstr>
      <vt:lpstr>The Eco-Shelter Challenge</vt:lpstr>
      <vt:lpstr>PowerPoint Presentation</vt:lpstr>
      <vt:lpstr>PowerPoint Presentation</vt:lpstr>
      <vt:lpstr>PowerPoint Presentation</vt:lpstr>
      <vt:lpstr>PowerPoint Presentation</vt:lpstr>
      <vt:lpstr>PowerPoint Presentation</vt:lpstr>
      <vt:lpstr>What have we discovered?</vt:lpstr>
      <vt:lpstr>Let’s recap…</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37</cp:revision>
  <dcterms:created xsi:type="dcterms:W3CDTF">2023-11-29T11:24:00Z</dcterms:created>
  <dcterms:modified xsi:type="dcterms:W3CDTF">2025-07-17T11:07:58Z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